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69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6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67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6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64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63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  <p:sldId id="318" r:id="rId68"/>
    <p:sldId id="319" r:id="rId69"/>
    <p:sldId id="320" r:id="rId70"/>
    <p:sldId id="321" r:id="rId71"/>
    <p:sldId id="322" r:id="rId72"/>
    <p:sldId id="323" r:id="rId73"/>
    <p:sldId id="324" r:id="rId74"/>
  </p:sldIdLst>
  <p:sldSz cy="5143500" cx="9144000"/>
  <p:notesSz cx="6858000" cy="9144000"/>
  <p:embeddedFontLst>
    <p:embeddedFont>
      <p:font typeface="Raleway"/>
      <p:regular r:id="rId75"/>
      <p:bold r:id="rId76"/>
      <p:italic r:id="rId77"/>
      <p:boldItalic r:id="rId78"/>
    </p:embeddedFont>
    <p:embeddedFont>
      <p:font typeface="Lato"/>
      <p:regular r:id="rId79"/>
      <p:bold r:id="rId80"/>
      <p:italic r:id="rId81"/>
      <p:boldItalic r:id="rId8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80" Type="http://schemas.openxmlformats.org/officeDocument/2006/relationships/font" Target="fonts/Lato-bold.fntdata"/><Relationship Id="rId82" Type="http://schemas.openxmlformats.org/officeDocument/2006/relationships/font" Target="fonts/Lato-boldItalic.fntdata"/><Relationship Id="rId81" Type="http://schemas.openxmlformats.org/officeDocument/2006/relationships/font" Target="fonts/Lato-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73" Type="http://schemas.openxmlformats.org/officeDocument/2006/relationships/slide" Target="slides/slide68.xml"/><Relationship Id="rId72" Type="http://schemas.openxmlformats.org/officeDocument/2006/relationships/slide" Target="slides/slide67.xml"/><Relationship Id="rId31" Type="http://schemas.openxmlformats.org/officeDocument/2006/relationships/slide" Target="slides/slide26.xml"/><Relationship Id="rId75" Type="http://schemas.openxmlformats.org/officeDocument/2006/relationships/font" Target="fonts/Raleway-regular.fntdata"/><Relationship Id="rId30" Type="http://schemas.openxmlformats.org/officeDocument/2006/relationships/slide" Target="slides/slide25.xml"/><Relationship Id="rId74" Type="http://schemas.openxmlformats.org/officeDocument/2006/relationships/slide" Target="slides/slide69.xml"/><Relationship Id="rId33" Type="http://schemas.openxmlformats.org/officeDocument/2006/relationships/slide" Target="slides/slide28.xml"/><Relationship Id="rId77" Type="http://schemas.openxmlformats.org/officeDocument/2006/relationships/font" Target="fonts/Raleway-italic.fntdata"/><Relationship Id="rId32" Type="http://schemas.openxmlformats.org/officeDocument/2006/relationships/slide" Target="slides/slide27.xml"/><Relationship Id="rId76" Type="http://schemas.openxmlformats.org/officeDocument/2006/relationships/font" Target="fonts/Raleway-bold.fntdata"/><Relationship Id="rId35" Type="http://schemas.openxmlformats.org/officeDocument/2006/relationships/slide" Target="slides/slide30.xml"/><Relationship Id="rId79" Type="http://schemas.openxmlformats.org/officeDocument/2006/relationships/font" Target="fonts/Lato-regular.fntdata"/><Relationship Id="rId34" Type="http://schemas.openxmlformats.org/officeDocument/2006/relationships/slide" Target="slides/slide29.xml"/><Relationship Id="rId78" Type="http://schemas.openxmlformats.org/officeDocument/2006/relationships/font" Target="fonts/Raleway-boldItalic.fntdata"/><Relationship Id="rId71" Type="http://schemas.openxmlformats.org/officeDocument/2006/relationships/slide" Target="slides/slide66.xml"/><Relationship Id="rId70" Type="http://schemas.openxmlformats.org/officeDocument/2006/relationships/slide" Target="slides/slide65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62" Type="http://schemas.openxmlformats.org/officeDocument/2006/relationships/slide" Target="slides/slide57.xml"/><Relationship Id="rId61" Type="http://schemas.openxmlformats.org/officeDocument/2006/relationships/slide" Target="slides/slide56.xml"/><Relationship Id="rId20" Type="http://schemas.openxmlformats.org/officeDocument/2006/relationships/slide" Target="slides/slide15.xml"/><Relationship Id="rId64" Type="http://schemas.openxmlformats.org/officeDocument/2006/relationships/slide" Target="slides/slide59.xml"/><Relationship Id="rId63" Type="http://schemas.openxmlformats.org/officeDocument/2006/relationships/slide" Target="slides/slide58.xml"/><Relationship Id="rId22" Type="http://schemas.openxmlformats.org/officeDocument/2006/relationships/slide" Target="slides/slide17.xml"/><Relationship Id="rId66" Type="http://schemas.openxmlformats.org/officeDocument/2006/relationships/slide" Target="slides/slide61.xml"/><Relationship Id="rId21" Type="http://schemas.openxmlformats.org/officeDocument/2006/relationships/slide" Target="slides/slide16.xml"/><Relationship Id="rId65" Type="http://schemas.openxmlformats.org/officeDocument/2006/relationships/slide" Target="slides/slide60.xml"/><Relationship Id="rId24" Type="http://schemas.openxmlformats.org/officeDocument/2006/relationships/slide" Target="slides/slide19.xml"/><Relationship Id="rId68" Type="http://schemas.openxmlformats.org/officeDocument/2006/relationships/slide" Target="slides/slide63.xml"/><Relationship Id="rId23" Type="http://schemas.openxmlformats.org/officeDocument/2006/relationships/slide" Target="slides/slide18.xml"/><Relationship Id="rId67" Type="http://schemas.openxmlformats.org/officeDocument/2006/relationships/slide" Target="slides/slide62.xml"/><Relationship Id="rId60" Type="http://schemas.openxmlformats.org/officeDocument/2006/relationships/slide" Target="slides/slide55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69" Type="http://schemas.openxmlformats.org/officeDocument/2006/relationships/slide" Target="slides/slide64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11" Type="http://schemas.openxmlformats.org/officeDocument/2006/relationships/slide" Target="slides/slide6.xml"/><Relationship Id="rId55" Type="http://schemas.openxmlformats.org/officeDocument/2006/relationships/slide" Target="slides/slide50.xml"/><Relationship Id="rId10" Type="http://schemas.openxmlformats.org/officeDocument/2006/relationships/slide" Target="slides/slide5.xml"/><Relationship Id="rId54" Type="http://schemas.openxmlformats.org/officeDocument/2006/relationships/slide" Target="slides/slide49.xml"/><Relationship Id="rId13" Type="http://schemas.openxmlformats.org/officeDocument/2006/relationships/slide" Target="slides/slide8.xml"/><Relationship Id="rId57" Type="http://schemas.openxmlformats.org/officeDocument/2006/relationships/slide" Target="slides/slide52.xml"/><Relationship Id="rId12" Type="http://schemas.openxmlformats.org/officeDocument/2006/relationships/slide" Target="slides/slide7.xml"/><Relationship Id="rId56" Type="http://schemas.openxmlformats.org/officeDocument/2006/relationships/slide" Target="slides/slide51.xml"/><Relationship Id="rId15" Type="http://schemas.openxmlformats.org/officeDocument/2006/relationships/slide" Target="slides/slide10.xml"/><Relationship Id="rId59" Type="http://schemas.openxmlformats.org/officeDocument/2006/relationships/slide" Target="slides/slide54.xml"/><Relationship Id="rId14" Type="http://schemas.openxmlformats.org/officeDocument/2006/relationships/slide" Target="slides/slide9.xml"/><Relationship Id="rId58" Type="http://schemas.openxmlformats.org/officeDocument/2006/relationships/slide" Target="slides/slide5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7552f60b4f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7552f60b4f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7552f60b4f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7552f60b4f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7552f60b4f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7552f60b4f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7552f60b4f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7552f60b4f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7552f60b4f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7552f60b4f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7552f60b4f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7552f60b4f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7552f60b4f_0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7552f60b4f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6b270f45ae_0_1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6b270f45ae_0_1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6b35bcbb2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6b35bcbb2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7552f60b4f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7552f60b4f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6b270f45ae_0_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6b270f45ae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6b35bcbb2d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6b35bcbb2d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7552f60b4f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7552f60b4f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6b35bcbb2d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6b35bcbb2d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6b35bcbb2d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6b35bcbb2d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6b35bcbb2d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6b35bcbb2d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6b35bcbb2d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6b35bcbb2d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6b35bcbb2d_0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6b35bcbb2d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6b35bcbb2d_0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6b35bcbb2d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6b35bcbb2d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6b35bcbb2d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7552f60b4f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Google Shape;277;g7552f60b4f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6b270f45ae_0_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6b270f45ae_0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6b35bcbb2d_0_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6b35bcbb2d_0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6b35bcbb2d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6b35bcbb2d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6b35bcbb2d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6b35bcbb2d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c2e531545e3c334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c2e531545e3c334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c2e531545e3c334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3" name="Google Shape;313;gc2e531545e3c334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c2e531545e3c334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9" name="Google Shape;319;gc2e531545e3c334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6b4855db5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5" name="Google Shape;325;g6b4855db5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7552f60b4f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7552f60b4f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6b4855db57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8" name="Google Shape;338;g6b4855db57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6b4855db57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5" name="Google Shape;345;g6b4855db57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6b270f45ae_0_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6b270f45ae_0_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6b4855db57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" name="Google Shape;350;g6b4855db57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6b4855db57_0_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7" name="Google Shape;357;g6b4855db57_0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6b4855db57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" name="Google Shape;364;g6b4855db57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6b4855db57_0_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1" name="Google Shape;371;g6b4855db57_0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6b4855db57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8" name="Google Shape;378;g6b4855db57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6b4855db57_0_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5" name="Google Shape;385;g6b4855db57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g6b4855db57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2" name="Google Shape;392;g6b4855db57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g6b4855db57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8" name="Google Shape;398;g6b4855db57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6b4855db57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4" name="Google Shape;404;g6b4855db57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6b4855db57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" name="Google Shape;409;g6b4855db57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6b270f45ae_0_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6b270f45ae_0_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g6b4855db57_0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5" name="Google Shape;415;g6b4855db57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g6b4855db57_0_2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2" name="Google Shape;422;g6b4855db57_0_2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6b4855db57_0_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Google Shape;428;g6b4855db57_0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g6b4855db57_0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3" name="Google Shape;433;g6b4855db57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g6b4855db57_0_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0" name="Google Shape;440;g6b4855db57_0_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g6b4855db57_0_1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7" name="Google Shape;447;g6b4855db57_0_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6b4855db57_0_1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6b4855db57_0_1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6b4855db57_0_1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0" name="Google Shape;460;g6b4855db57_0_1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g6b4855db57_0_1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6" name="Google Shape;466;g6b4855db57_0_1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g6b4855db57_0_1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3" name="Google Shape;473;g6b4855db57_0_1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6b270f45ae_0_1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6b270f45ae_0_1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g6b4855db57_0_1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0" name="Google Shape;480;g6b4855db57_0_1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g6b4855db57_0_1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7" name="Google Shape;487;g6b4855db57_0_1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g6b4855db57_0_1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3" name="Google Shape;493;g6b4855db57_0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g6b4855db57_0_1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0" name="Google Shape;500;g6b4855db57_0_1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g6b4855db57_0_1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5" name="Google Shape;505;g6b4855db57_0_1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g6b4855db57_0_1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2" name="Google Shape;512;g6b4855db57_0_1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g6b4855db57_0_1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9" name="Google Shape;519;g6b4855db57_0_1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g6b4855db57_0_1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6" name="Google Shape;526;g6b4855db57_0_1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g6b4855db57_0_1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3" name="Google Shape;533;g6b4855db57_0_1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g6b4855db57_0_1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2" name="Google Shape;542;g6b4855db57_0_1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6b270f45ae_0_1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6b270f45ae_0_1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6b270f45ae_0_1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6b270f45ae_0_1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6b270f45ae_0_1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6b270f45ae_0_1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bg>
      <p:bgPr>
        <a:solidFill>
          <a:schemeClr val="lt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" name="Google Shape;14;p2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bg>
      <p:bgPr>
        <a:solidFill>
          <a:schemeClr val="dk1"/>
        </a:solid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11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75" name="Google Shape;75;p1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p1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7" name="Google Shape;77;p11"/>
          <p:cNvSpPr txBox="1"/>
          <p:nvPr>
            <p:ph hasCustomPrompt="1" type="title"/>
          </p:nvPr>
        </p:nvSpPr>
        <p:spPr>
          <a:xfrm>
            <a:off x="729450" y="733950"/>
            <a:ext cx="7688400" cy="124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8" name="Google Shape;78;p11"/>
          <p:cNvSpPr txBox="1"/>
          <p:nvPr>
            <p:ph idx="1" type="body"/>
          </p:nvPr>
        </p:nvSpPr>
        <p:spPr>
          <a:xfrm>
            <a:off x="729450" y="2272888"/>
            <a:ext cx="7688400" cy="158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9" name="Google Shape;79;p1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bg>
      <p:bgPr>
        <a:solidFill>
          <a:schemeClr val="dk1"/>
        </a:solid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oogle Shape;18;p3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9" name="Google Shape;19;p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" name="Google Shape;20;p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" name="Google Shape;21;p3"/>
          <p:cNvSpPr txBox="1"/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5" name="Google Shape;25;p4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26" name="Google Shape;26;p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" name="Google Shape;27;p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8" name="Google Shape;28;p4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29" name="Google Shape;29;p4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0" name="Google Shape;30;p4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3" name="Google Shape;33;p5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34" name="Google Shape;34;p5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" name="Google Shape;35;p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6" name="Google Shape;36;p5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37" name="Google Shape;37;p5"/>
          <p:cNvSpPr txBox="1"/>
          <p:nvPr>
            <p:ph idx="1" type="body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8" name="Google Shape;38;p5"/>
          <p:cNvSpPr txBox="1"/>
          <p:nvPr>
            <p:ph idx="2" type="body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2" name="Google Shape;42;p6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43" name="Google Shape;43;p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5" name="Google Shape;45;p6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6" name="Google Shape;46;p6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9" name="Google Shape;49;p7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50" name="Google Shape;50;p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p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" name="Google Shape;52;p7"/>
          <p:cNvSpPr txBox="1"/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3" name="Google Shape;53;p7"/>
          <p:cNvSpPr txBox="1"/>
          <p:nvPr>
            <p:ph idx="1" type="body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4" name="Google Shape;54;p7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bg>
      <p:bgPr>
        <a:solidFill>
          <a:schemeClr val="accent3"/>
        </a:solid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8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57" name="Google Shape;57;p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" name="Google Shape;58;p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9" name="Google Shape;59;p8"/>
          <p:cNvSpPr txBox="1"/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0" name="Google Shape;60;p8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3" name="Google Shape;63;p9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64" name="Google Shape;64;p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" name="Google Shape;65;p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" name="Google Shape;66;p9"/>
          <p:cNvSpPr txBox="1"/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67" name="Google Shape;67;p9"/>
          <p:cNvSpPr txBox="1"/>
          <p:nvPr>
            <p:ph idx="1" type="subTitle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68" name="Google Shape;68;p9"/>
          <p:cNvSpPr txBox="1"/>
          <p:nvPr>
            <p:ph idx="2" type="body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9" name="Google Shape;69;p9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 txBox="1"/>
          <p:nvPr>
            <p:ph idx="1" type="body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72" name="Google Shape;72;p10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treamlin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9845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9845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9845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9845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9845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9845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9845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9845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8.jpg"/><Relationship Id="rId4" Type="http://schemas.openxmlformats.org/officeDocument/2006/relationships/image" Target="../media/image4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3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8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hyperlink" Target="https://exploration.marinersmuseum.org/resources/" TargetMode="External"/><Relationship Id="rId4" Type="http://schemas.openxmlformats.org/officeDocument/2006/relationships/hyperlink" Target="http://exploration.marinersmuseum.org/wp-content/themes/agesofex/games/merchants/" TargetMode="Externa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7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9.jpg"/><Relationship Id="rId4" Type="http://schemas.openxmlformats.org/officeDocument/2006/relationships/image" Target="../media/image29.jpg"/><Relationship Id="rId5" Type="http://schemas.openxmlformats.org/officeDocument/2006/relationships/image" Target="../media/image16.jpg"/><Relationship Id="rId6" Type="http://schemas.openxmlformats.org/officeDocument/2006/relationships/image" Target="../media/image62.jpg"/><Relationship Id="rId7" Type="http://schemas.openxmlformats.org/officeDocument/2006/relationships/image" Target="../media/image67.jpg"/><Relationship Id="rId8" Type="http://schemas.openxmlformats.org/officeDocument/2006/relationships/image" Target="../media/image20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5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1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9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1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40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2.jpg"/><Relationship Id="rId4" Type="http://schemas.openxmlformats.org/officeDocument/2006/relationships/image" Target="../media/image55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3.jpg"/><Relationship Id="rId4" Type="http://schemas.openxmlformats.org/officeDocument/2006/relationships/image" Target="../media/image32.jpg"/><Relationship Id="rId5" Type="http://schemas.openxmlformats.org/officeDocument/2006/relationships/image" Target="../media/image63.jpg"/><Relationship Id="rId6" Type="http://schemas.openxmlformats.org/officeDocument/2006/relationships/image" Target="../media/image26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7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50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Relationship Id="rId3" Type="http://schemas.openxmlformats.org/officeDocument/2006/relationships/hyperlink" Target="https://www.youtube.com/watch?v=TTYOQ05oDOI" TargetMode="Externa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0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33.jpg"/><Relationship Id="rId4" Type="http://schemas.openxmlformats.org/officeDocument/2006/relationships/image" Target="../media/image37.jp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36.jp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5.jp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35.jp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34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44.jp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38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41.jp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61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39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8.xml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42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43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2.xml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59.jp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46.jp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5.xml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53.gif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45.pn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47.jp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4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0.xml"/><Relationship Id="rId3" Type="http://schemas.openxmlformats.org/officeDocument/2006/relationships/hyperlink" Target="http://www.youtube.com/watch?v=wuk21ciiZ6U" TargetMode="External"/><Relationship Id="rId4" Type="http://schemas.openxmlformats.org/officeDocument/2006/relationships/image" Target="../media/image51.jpg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1.xml"/><Relationship Id="rId3" Type="http://schemas.openxmlformats.org/officeDocument/2006/relationships/image" Target="../media/image52.png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2.xml"/><Relationship Id="rId3" Type="http://schemas.openxmlformats.org/officeDocument/2006/relationships/image" Target="../media/image48.jpg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3.xml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4.xml"/><Relationship Id="rId3" Type="http://schemas.openxmlformats.org/officeDocument/2006/relationships/image" Target="../media/image56.jpg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5.xml"/><Relationship Id="rId3" Type="http://schemas.openxmlformats.org/officeDocument/2006/relationships/image" Target="../media/image65.jpg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6.xml"/><Relationship Id="rId3" Type="http://schemas.openxmlformats.org/officeDocument/2006/relationships/image" Target="../media/image54.jpg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7.xml"/><Relationship Id="rId3" Type="http://schemas.openxmlformats.org/officeDocument/2006/relationships/image" Target="../media/image57.png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8.xml"/><Relationship Id="rId3" Type="http://schemas.openxmlformats.org/officeDocument/2006/relationships/image" Target="../media/image64.jpg"/><Relationship Id="rId4" Type="http://schemas.openxmlformats.org/officeDocument/2006/relationships/image" Target="../media/image60.jpg"/><Relationship Id="rId5" Type="http://schemas.openxmlformats.org/officeDocument/2006/relationships/image" Target="../media/image58.jpg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9.xml"/><Relationship Id="rId3" Type="http://schemas.openxmlformats.org/officeDocument/2006/relationships/hyperlink" Target="https://www.youtube.com/watch?v=1P_euomdHOU" TargetMode="External"/><Relationship Id="rId4" Type="http://schemas.openxmlformats.org/officeDocument/2006/relationships/image" Target="../media/image66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jpg"/><Relationship Id="rId4" Type="http://schemas.openxmlformats.org/officeDocument/2006/relationships/image" Target="../media/image14.jpg"/><Relationship Id="rId5" Type="http://schemas.openxmlformats.org/officeDocument/2006/relationships/image" Target="../media/image24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Age of Exploration</a:t>
            </a:r>
            <a:endParaRPr/>
          </a:p>
        </p:txBody>
      </p:sp>
      <p:sp>
        <p:nvSpPr>
          <p:cNvPr id="87" name="Google Shape;87;p13"/>
          <p:cNvSpPr txBox="1"/>
          <p:nvPr>
            <p:ph idx="1" type="subTitle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7th Grade Social Studies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Period 7</a:t>
            </a:r>
            <a:endParaRPr/>
          </a:p>
        </p:txBody>
      </p:sp>
      <p:pic>
        <p:nvPicPr>
          <p:cNvPr descr="Bitmoji Image" id="88" name="Google Shape;8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88300" y="1197200"/>
            <a:ext cx="3790950" cy="3790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/>
          <p:cNvSpPr txBox="1"/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Ottoman Empire</a:t>
            </a:r>
            <a:endParaRPr/>
          </a:p>
        </p:txBody>
      </p:sp>
      <p:pic>
        <p:nvPicPr>
          <p:cNvPr id="148" name="Google Shape;148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19451" y="2171250"/>
            <a:ext cx="3337976" cy="2510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67763" y="2171238"/>
            <a:ext cx="1743075" cy="2619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3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Ottoman Empire location</a:t>
            </a:r>
            <a:endParaRPr/>
          </a:p>
        </p:txBody>
      </p:sp>
      <p:sp>
        <p:nvSpPr>
          <p:cNvPr id="155" name="Google Shape;155;p23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</a:pPr>
            <a:r>
              <a:rPr lang="en" sz="2400">
                <a:solidFill>
                  <a:srgbClr val="000000"/>
                </a:solidFill>
              </a:rPr>
              <a:t>The Ottoman Empire was located in the </a:t>
            </a:r>
            <a:r>
              <a:rPr lang="en" sz="2400" u="sng">
                <a:solidFill>
                  <a:srgbClr val="000000"/>
                </a:solidFill>
              </a:rPr>
              <a:t>Middle</a:t>
            </a:r>
            <a:r>
              <a:rPr lang="en" sz="2400">
                <a:solidFill>
                  <a:srgbClr val="000000"/>
                </a:solidFill>
              </a:rPr>
              <a:t> East. </a:t>
            </a:r>
            <a:endParaRPr sz="2400">
              <a:solidFill>
                <a:srgbClr val="000000"/>
              </a:solidFill>
            </a:endParaRPr>
          </a:p>
        </p:txBody>
      </p:sp>
      <p:pic>
        <p:nvPicPr>
          <p:cNvPr id="156" name="Google Shape;156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32075" y="2571750"/>
            <a:ext cx="2483450" cy="2483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4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Ottoman’s (Turks) religion</a:t>
            </a:r>
            <a:endParaRPr/>
          </a:p>
        </p:txBody>
      </p:sp>
      <p:sp>
        <p:nvSpPr>
          <p:cNvPr id="162" name="Google Shape;162;p24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</a:pPr>
            <a:r>
              <a:rPr lang="en" sz="2400">
                <a:solidFill>
                  <a:srgbClr val="000000"/>
                </a:solidFill>
              </a:rPr>
              <a:t>The </a:t>
            </a:r>
            <a:r>
              <a:rPr b="1" lang="en" sz="2400">
                <a:solidFill>
                  <a:srgbClr val="000000"/>
                </a:solidFill>
              </a:rPr>
              <a:t>Ottoman’s (Turks) </a:t>
            </a:r>
            <a:r>
              <a:rPr lang="en" sz="2400">
                <a:solidFill>
                  <a:srgbClr val="000000"/>
                </a:solidFill>
              </a:rPr>
              <a:t>religion was mostly </a:t>
            </a:r>
            <a:r>
              <a:rPr lang="en" sz="2400" u="sng">
                <a:solidFill>
                  <a:srgbClr val="000000"/>
                </a:solidFill>
              </a:rPr>
              <a:t>Islam</a:t>
            </a:r>
            <a:r>
              <a:rPr lang="en" sz="2400">
                <a:solidFill>
                  <a:srgbClr val="000000"/>
                </a:solidFill>
              </a:rPr>
              <a:t>. </a:t>
            </a:r>
            <a:endParaRPr sz="2400">
              <a:solidFill>
                <a:srgbClr val="000000"/>
              </a:solidFill>
            </a:endParaRPr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</a:endParaRPr>
          </a:p>
          <a:p>
            <a:pPr indent="-381000" lvl="0" marL="457200" rtl="0" algn="l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</a:pPr>
            <a:r>
              <a:rPr b="1" lang="en" sz="2400">
                <a:solidFill>
                  <a:srgbClr val="000000"/>
                </a:solidFill>
              </a:rPr>
              <a:t>European </a:t>
            </a:r>
            <a:r>
              <a:rPr lang="en" sz="2400">
                <a:solidFill>
                  <a:srgbClr val="000000"/>
                </a:solidFill>
              </a:rPr>
              <a:t>religion was mostly </a:t>
            </a:r>
            <a:r>
              <a:rPr b="1" lang="en" sz="2400">
                <a:solidFill>
                  <a:srgbClr val="000000"/>
                </a:solidFill>
              </a:rPr>
              <a:t>Christianity. </a:t>
            </a:r>
            <a:endParaRPr b="1" sz="2400">
              <a:solidFill>
                <a:srgbClr val="000000"/>
              </a:solidFill>
            </a:endParaRPr>
          </a:p>
        </p:txBody>
      </p:sp>
      <p:pic>
        <p:nvPicPr>
          <p:cNvPr id="163" name="Google Shape;163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21800" y="608800"/>
            <a:ext cx="1435225" cy="12450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5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Religious Differences </a:t>
            </a:r>
            <a:endParaRPr/>
          </a:p>
        </p:txBody>
      </p:sp>
      <p:sp>
        <p:nvSpPr>
          <p:cNvPr id="169" name="Google Shape;169;p25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191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Char char="●"/>
            </a:pPr>
            <a:r>
              <a:rPr lang="en" sz="3000">
                <a:solidFill>
                  <a:srgbClr val="000000"/>
                </a:solidFill>
              </a:rPr>
              <a:t>Because of these religious differences, it made </a:t>
            </a:r>
            <a:r>
              <a:rPr lang="en" sz="3000" u="sng">
                <a:solidFill>
                  <a:srgbClr val="000000"/>
                </a:solidFill>
              </a:rPr>
              <a:t>trade</a:t>
            </a:r>
            <a:r>
              <a:rPr lang="en" sz="3000">
                <a:solidFill>
                  <a:srgbClr val="000000"/>
                </a:solidFill>
              </a:rPr>
              <a:t> difficult for the Europeans in the Middle East and </a:t>
            </a:r>
            <a:r>
              <a:rPr lang="en" sz="3000" u="sng">
                <a:solidFill>
                  <a:srgbClr val="000000"/>
                </a:solidFill>
              </a:rPr>
              <a:t>Asia</a:t>
            </a:r>
            <a:r>
              <a:rPr lang="en" sz="3000">
                <a:solidFill>
                  <a:srgbClr val="000000"/>
                </a:solidFill>
              </a:rPr>
              <a:t>. </a:t>
            </a:r>
            <a:endParaRPr sz="3000">
              <a:solidFill>
                <a:srgbClr val="000000"/>
              </a:solidFill>
            </a:endParaRPr>
          </a:p>
        </p:txBody>
      </p:sp>
      <p:pic>
        <p:nvPicPr>
          <p:cNvPr id="170" name="Google Shape;170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79723" y="3416650"/>
            <a:ext cx="2295126" cy="1528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6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Turks Have Control </a:t>
            </a:r>
            <a:endParaRPr/>
          </a:p>
        </p:txBody>
      </p:sp>
      <p:sp>
        <p:nvSpPr>
          <p:cNvPr id="176" name="Google Shape;176;p26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191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Char char="●"/>
            </a:pPr>
            <a:r>
              <a:rPr lang="en" sz="3000">
                <a:solidFill>
                  <a:srgbClr val="000000"/>
                </a:solidFill>
              </a:rPr>
              <a:t>The </a:t>
            </a:r>
            <a:r>
              <a:rPr b="1" lang="en" sz="3000">
                <a:solidFill>
                  <a:srgbClr val="000000"/>
                </a:solidFill>
              </a:rPr>
              <a:t>Turks </a:t>
            </a:r>
            <a:r>
              <a:rPr lang="en" sz="3000">
                <a:solidFill>
                  <a:srgbClr val="000000"/>
                </a:solidFill>
              </a:rPr>
              <a:t>took control of a major </a:t>
            </a:r>
            <a:r>
              <a:rPr lang="en" sz="3000" u="sng">
                <a:solidFill>
                  <a:srgbClr val="000000"/>
                </a:solidFill>
              </a:rPr>
              <a:t>trading</a:t>
            </a:r>
            <a:r>
              <a:rPr lang="en" sz="3000">
                <a:solidFill>
                  <a:srgbClr val="000000"/>
                </a:solidFill>
              </a:rPr>
              <a:t> city called </a:t>
            </a:r>
            <a:r>
              <a:rPr b="1" lang="en" sz="3000">
                <a:solidFill>
                  <a:srgbClr val="000000"/>
                </a:solidFill>
              </a:rPr>
              <a:t>Constantinople. </a:t>
            </a:r>
            <a:endParaRPr b="1" sz="3000">
              <a:solidFill>
                <a:srgbClr val="000000"/>
              </a:solidFill>
            </a:endParaRPr>
          </a:p>
        </p:txBody>
      </p:sp>
      <p:pic>
        <p:nvPicPr>
          <p:cNvPr id="177" name="Google Shape;177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49224" y="2837900"/>
            <a:ext cx="2923676" cy="2184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7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Turks (still) Have Control</a:t>
            </a:r>
            <a:endParaRPr/>
          </a:p>
        </p:txBody>
      </p:sp>
      <p:sp>
        <p:nvSpPr>
          <p:cNvPr id="183" name="Google Shape;183;p27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</a:pPr>
            <a:r>
              <a:rPr lang="en" sz="2400">
                <a:solidFill>
                  <a:srgbClr val="000000"/>
                </a:solidFill>
              </a:rPr>
              <a:t>When the </a:t>
            </a:r>
            <a:r>
              <a:rPr b="1" lang="en" sz="2400">
                <a:solidFill>
                  <a:srgbClr val="000000"/>
                </a:solidFill>
              </a:rPr>
              <a:t>Turks</a:t>
            </a:r>
            <a:r>
              <a:rPr lang="en" sz="2400">
                <a:solidFill>
                  <a:srgbClr val="000000"/>
                </a:solidFill>
              </a:rPr>
              <a:t> took control of the city of </a:t>
            </a:r>
            <a:r>
              <a:rPr b="1" lang="en" sz="2400">
                <a:solidFill>
                  <a:srgbClr val="000000"/>
                </a:solidFill>
              </a:rPr>
              <a:t>Constantinople</a:t>
            </a:r>
            <a:r>
              <a:rPr lang="en" sz="2400">
                <a:solidFill>
                  <a:srgbClr val="000000"/>
                </a:solidFill>
              </a:rPr>
              <a:t>, they </a:t>
            </a:r>
            <a:r>
              <a:rPr lang="en" sz="2400" u="sng">
                <a:solidFill>
                  <a:srgbClr val="000000"/>
                </a:solidFill>
              </a:rPr>
              <a:t>blocked</a:t>
            </a:r>
            <a:r>
              <a:rPr lang="en" sz="2400">
                <a:solidFill>
                  <a:srgbClr val="000000"/>
                </a:solidFill>
              </a:rPr>
              <a:t> off trade routes between </a:t>
            </a:r>
            <a:r>
              <a:rPr b="1" lang="en" sz="2400">
                <a:solidFill>
                  <a:srgbClr val="000000"/>
                </a:solidFill>
              </a:rPr>
              <a:t>Europe </a:t>
            </a:r>
            <a:r>
              <a:rPr lang="en" sz="2400">
                <a:solidFill>
                  <a:srgbClr val="000000"/>
                </a:solidFill>
              </a:rPr>
              <a:t> and </a:t>
            </a:r>
            <a:r>
              <a:rPr lang="en" sz="2400" u="sng">
                <a:solidFill>
                  <a:srgbClr val="000000"/>
                </a:solidFill>
              </a:rPr>
              <a:t>Asia</a:t>
            </a:r>
            <a:r>
              <a:rPr lang="en" sz="2400">
                <a:solidFill>
                  <a:srgbClr val="000000"/>
                </a:solidFill>
              </a:rPr>
              <a:t>. </a:t>
            </a:r>
            <a:endParaRPr sz="24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8"/>
          <p:cNvSpPr txBox="1"/>
          <p:nvPr>
            <p:ph type="title"/>
          </p:nvPr>
        </p:nvSpPr>
        <p:spPr>
          <a:xfrm>
            <a:off x="729450" y="1318650"/>
            <a:ext cx="7688700" cy="88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“The Turks are closing off trade routes, what are we going to do?!?”-European trader</a:t>
            </a:r>
            <a:endParaRPr/>
          </a:p>
        </p:txBody>
      </p:sp>
      <p:sp>
        <p:nvSpPr>
          <p:cNvPr id="189" name="Google Shape;189;p28"/>
          <p:cNvSpPr txBox="1"/>
          <p:nvPr>
            <p:ph idx="1" type="body"/>
          </p:nvPr>
        </p:nvSpPr>
        <p:spPr>
          <a:xfrm>
            <a:off x="729450" y="2295850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</a:pPr>
            <a:r>
              <a:rPr lang="en" sz="2400">
                <a:solidFill>
                  <a:srgbClr val="000000"/>
                </a:solidFill>
              </a:rPr>
              <a:t>The </a:t>
            </a:r>
            <a:r>
              <a:rPr b="1" lang="en" sz="2400">
                <a:solidFill>
                  <a:srgbClr val="000000"/>
                </a:solidFill>
              </a:rPr>
              <a:t>Turks </a:t>
            </a:r>
            <a:r>
              <a:rPr lang="en" sz="2400">
                <a:solidFill>
                  <a:srgbClr val="000000"/>
                </a:solidFill>
              </a:rPr>
              <a:t>closing off the trade routes between </a:t>
            </a:r>
            <a:r>
              <a:rPr b="1" lang="en" sz="2400">
                <a:solidFill>
                  <a:srgbClr val="000000"/>
                </a:solidFill>
              </a:rPr>
              <a:t>Europe </a:t>
            </a:r>
            <a:r>
              <a:rPr lang="en" sz="2400">
                <a:solidFill>
                  <a:srgbClr val="000000"/>
                </a:solidFill>
              </a:rPr>
              <a:t>and </a:t>
            </a:r>
            <a:r>
              <a:rPr b="1" lang="en" sz="2400">
                <a:solidFill>
                  <a:srgbClr val="000000"/>
                </a:solidFill>
              </a:rPr>
              <a:t>Asia</a:t>
            </a:r>
            <a:r>
              <a:rPr lang="en" sz="2400">
                <a:solidFill>
                  <a:srgbClr val="000000"/>
                </a:solidFill>
              </a:rPr>
              <a:t> forced the </a:t>
            </a:r>
            <a:r>
              <a:rPr b="1" lang="en" sz="2400">
                <a:solidFill>
                  <a:srgbClr val="000000"/>
                </a:solidFill>
              </a:rPr>
              <a:t>Europeans </a:t>
            </a:r>
            <a:r>
              <a:rPr lang="en" sz="2400">
                <a:solidFill>
                  <a:srgbClr val="000000"/>
                </a:solidFill>
              </a:rPr>
              <a:t>to find an all-</a:t>
            </a:r>
            <a:r>
              <a:rPr lang="en" sz="2400" u="sng">
                <a:solidFill>
                  <a:srgbClr val="000000"/>
                </a:solidFill>
              </a:rPr>
              <a:t>water</a:t>
            </a:r>
            <a:r>
              <a:rPr lang="en" sz="2400">
                <a:solidFill>
                  <a:srgbClr val="000000"/>
                </a:solidFill>
              </a:rPr>
              <a:t> route to </a:t>
            </a:r>
            <a:r>
              <a:rPr b="1" lang="en" sz="2400">
                <a:solidFill>
                  <a:srgbClr val="000000"/>
                </a:solidFill>
              </a:rPr>
              <a:t>Asia. </a:t>
            </a:r>
            <a:endParaRPr b="1" sz="2400">
              <a:solidFill>
                <a:srgbClr val="000000"/>
              </a:solidFill>
            </a:endParaRPr>
          </a:p>
        </p:txBody>
      </p:sp>
      <p:pic>
        <p:nvPicPr>
          <p:cNvPr id="190" name="Google Shape;190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62276" y="3410125"/>
            <a:ext cx="2589352" cy="1733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9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Activities </a:t>
            </a:r>
            <a:endParaRPr/>
          </a:p>
        </p:txBody>
      </p:sp>
      <p:sp>
        <p:nvSpPr>
          <p:cNvPr id="196" name="Google Shape;196;p29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https://exploration.marinersmuseum.org/resources/</a:t>
            </a:r>
            <a:endParaRPr sz="18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800"/>
              <a:t>Game: </a:t>
            </a:r>
            <a:endParaRPr sz="18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1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http://exploration.marinersmuseum.org/wp-content/themes/agesofex/games/merchants/</a:t>
            </a:r>
            <a:endParaRPr sz="18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0"/>
          <p:cNvSpPr txBox="1"/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Age of Exploration: New Technologies</a:t>
            </a:r>
            <a:endParaRPr/>
          </a:p>
        </p:txBody>
      </p:sp>
      <p:pic>
        <p:nvPicPr>
          <p:cNvPr descr="Clientmoji" id="202" name="Google Shape;202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75225" y="2291175"/>
            <a:ext cx="2852325" cy="2852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31"/>
          <p:cNvSpPr txBox="1"/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Who helped inspire/introduce new technologies to the explorers? 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4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was the European Exploration? </a:t>
            </a:r>
            <a:endParaRPr/>
          </a:p>
        </p:txBody>
      </p:sp>
      <p:sp>
        <p:nvSpPr>
          <p:cNvPr id="94" name="Google Shape;94;p14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640"/>
              </a:spcBef>
              <a:spcAft>
                <a:spcPts val="1600"/>
              </a:spcAft>
              <a:buNone/>
            </a:pPr>
            <a:r>
              <a:rPr lang="en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European Exploration was a time when a </a:t>
            </a:r>
            <a:r>
              <a:rPr lang="en" sz="2400" u="sng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major change</a:t>
            </a:r>
            <a:r>
              <a:rPr lang="en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occurred. This is also called a </a:t>
            </a:r>
            <a:r>
              <a:rPr lang="en" sz="2400" u="sng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turning point</a:t>
            </a:r>
            <a:r>
              <a:rPr lang="en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endParaRPr sz="2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Bitmoji Image" id="95" name="Google Shape;9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40475" y="2571750"/>
            <a:ext cx="2538500" cy="253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2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Prince Henry the Navigator</a:t>
            </a:r>
            <a:endParaRPr/>
          </a:p>
        </p:txBody>
      </p:sp>
      <p:sp>
        <p:nvSpPr>
          <p:cNvPr id="213" name="Google Shape;213;p32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Char char="●"/>
            </a:pPr>
            <a:r>
              <a:rPr lang="en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Prince Henry the Navigator set up a </a:t>
            </a:r>
            <a:r>
              <a:rPr lang="en" sz="2400" u="sng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school</a:t>
            </a:r>
            <a:r>
              <a:rPr lang="en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that encouraged exploration and the </a:t>
            </a:r>
            <a:r>
              <a:rPr lang="en" sz="2400" u="sng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study</a:t>
            </a:r>
            <a:r>
              <a:rPr lang="en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of improvements in navigation.</a:t>
            </a:r>
            <a:endParaRPr sz="2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810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Char char="●"/>
            </a:pPr>
            <a:r>
              <a:rPr lang="en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Was </a:t>
            </a:r>
            <a:r>
              <a:rPr lang="en" sz="2400" u="sng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NOT</a:t>
            </a:r>
            <a:r>
              <a:rPr lang="en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 sailor or a navigator, but he sponsored </a:t>
            </a:r>
            <a:r>
              <a:rPr lang="en" sz="2400" u="sng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MANY</a:t>
            </a:r>
            <a:r>
              <a:rPr lang="en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explorations. </a:t>
            </a:r>
            <a:endParaRPr sz="2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Image result for henry the explorer" id="214" name="Google Shape;214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36650" y="568150"/>
            <a:ext cx="1512850" cy="1928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3"/>
          <p:cNvSpPr txBox="1"/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u="sng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What were the new technologies that came from the Age of Exploration?</a:t>
            </a:r>
            <a:endParaRPr sz="30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4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New Technologies from the Age of Exploration</a:t>
            </a:r>
            <a:endParaRPr/>
          </a:p>
        </p:txBody>
      </p:sp>
      <p:sp>
        <p:nvSpPr>
          <p:cNvPr id="225" name="Google Shape;225;p34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descr="Image result for magnetic compass" id="226" name="Google Shape;226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6925" y="1976588"/>
            <a:ext cx="2447925" cy="160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90949" y="3250451"/>
            <a:ext cx="3267129" cy="18375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1925" y="3358017"/>
            <a:ext cx="2899448" cy="1837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3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225423" y="2132025"/>
            <a:ext cx="2371552" cy="1454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3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732677" y="3030500"/>
            <a:ext cx="1267816" cy="1609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3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596975" y="1919275"/>
            <a:ext cx="2447926" cy="12657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35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Magnetic Compass</a:t>
            </a:r>
            <a:endParaRPr/>
          </a:p>
        </p:txBody>
      </p:sp>
      <p:sp>
        <p:nvSpPr>
          <p:cNvPr id="237" name="Google Shape;237;p35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</a:pPr>
            <a:r>
              <a:rPr lang="en" sz="2400">
                <a:solidFill>
                  <a:srgbClr val="000000"/>
                </a:solidFill>
              </a:rPr>
              <a:t>Gave </a:t>
            </a:r>
            <a:r>
              <a:rPr lang="en" sz="2400" u="sng">
                <a:solidFill>
                  <a:srgbClr val="000000"/>
                </a:solidFill>
              </a:rPr>
              <a:t>direction</a:t>
            </a:r>
            <a:r>
              <a:rPr lang="en" sz="2400">
                <a:solidFill>
                  <a:srgbClr val="000000"/>
                </a:solidFill>
              </a:rPr>
              <a:t> for explorers</a:t>
            </a:r>
            <a:endParaRPr sz="2400">
              <a:solidFill>
                <a:srgbClr val="000000"/>
              </a:solidFill>
            </a:endParaRPr>
          </a:p>
        </p:txBody>
      </p:sp>
      <p:pic>
        <p:nvPicPr>
          <p:cNvPr id="238" name="Google Shape;238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07075" y="1476400"/>
            <a:ext cx="3256099" cy="3256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6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Caravel Ship</a:t>
            </a:r>
            <a:endParaRPr/>
          </a:p>
        </p:txBody>
      </p:sp>
      <p:sp>
        <p:nvSpPr>
          <p:cNvPr id="244" name="Google Shape;244;p36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</a:pPr>
            <a:r>
              <a:rPr lang="en" sz="2400">
                <a:solidFill>
                  <a:srgbClr val="000000"/>
                </a:solidFill>
              </a:rPr>
              <a:t>Easy </a:t>
            </a:r>
            <a:r>
              <a:rPr lang="en" sz="2400" u="sng">
                <a:solidFill>
                  <a:srgbClr val="000000"/>
                </a:solidFill>
              </a:rPr>
              <a:t>travel</a:t>
            </a:r>
            <a:r>
              <a:rPr lang="en" sz="2400">
                <a:solidFill>
                  <a:srgbClr val="000000"/>
                </a:solidFill>
              </a:rPr>
              <a:t> close to shore</a:t>
            </a:r>
            <a:endParaRPr sz="2400">
              <a:solidFill>
                <a:srgbClr val="000000"/>
              </a:solidFill>
            </a:endParaRPr>
          </a:p>
        </p:txBody>
      </p:sp>
      <p:pic>
        <p:nvPicPr>
          <p:cNvPr id="245" name="Google Shape;245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62674" y="991250"/>
            <a:ext cx="4011526" cy="3887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7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Lateen Sail </a:t>
            </a:r>
            <a:endParaRPr/>
          </a:p>
        </p:txBody>
      </p:sp>
      <p:sp>
        <p:nvSpPr>
          <p:cNvPr id="251" name="Google Shape;251;p37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</a:pPr>
            <a:r>
              <a:rPr lang="en" sz="2400">
                <a:solidFill>
                  <a:srgbClr val="000000"/>
                </a:solidFill>
              </a:rPr>
              <a:t>Allowed </a:t>
            </a:r>
            <a:r>
              <a:rPr lang="en" sz="2400" u="sng">
                <a:solidFill>
                  <a:srgbClr val="000000"/>
                </a:solidFill>
              </a:rPr>
              <a:t>ships</a:t>
            </a:r>
            <a:r>
              <a:rPr lang="en" sz="2400">
                <a:solidFill>
                  <a:srgbClr val="000000"/>
                </a:solidFill>
              </a:rPr>
              <a:t> to sail into the </a:t>
            </a:r>
            <a:r>
              <a:rPr lang="en" sz="2400" u="sng">
                <a:solidFill>
                  <a:srgbClr val="000000"/>
                </a:solidFill>
              </a:rPr>
              <a:t>wind</a:t>
            </a:r>
            <a:endParaRPr sz="2400" u="sng">
              <a:solidFill>
                <a:srgbClr val="000000"/>
              </a:solidFill>
            </a:endParaRPr>
          </a:p>
        </p:txBody>
      </p:sp>
      <p:pic>
        <p:nvPicPr>
          <p:cNvPr id="252" name="Google Shape;252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71323" y="1191576"/>
            <a:ext cx="2850125" cy="3755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8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Improved Maps</a:t>
            </a:r>
            <a:endParaRPr/>
          </a:p>
        </p:txBody>
      </p:sp>
      <p:sp>
        <p:nvSpPr>
          <p:cNvPr id="258" name="Google Shape;258;p38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</a:pPr>
            <a:r>
              <a:rPr lang="en" sz="2400">
                <a:solidFill>
                  <a:srgbClr val="000000"/>
                </a:solidFill>
              </a:rPr>
              <a:t>Helped </a:t>
            </a:r>
            <a:r>
              <a:rPr lang="en" sz="2400" u="sng">
                <a:solidFill>
                  <a:srgbClr val="000000"/>
                </a:solidFill>
              </a:rPr>
              <a:t>explorers</a:t>
            </a:r>
            <a:r>
              <a:rPr lang="en" sz="2400">
                <a:solidFill>
                  <a:srgbClr val="000000"/>
                </a:solidFill>
              </a:rPr>
              <a:t> know where they are going</a:t>
            </a:r>
            <a:endParaRPr sz="2400">
              <a:solidFill>
                <a:srgbClr val="000000"/>
              </a:solidFill>
            </a:endParaRPr>
          </a:p>
        </p:txBody>
      </p:sp>
      <p:pic>
        <p:nvPicPr>
          <p:cNvPr id="259" name="Google Shape;259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25639" y="2883900"/>
            <a:ext cx="3292725" cy="2016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9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</a:t>
            </a:r>
            <a:r>
              <a:rPr lang="en"/>
              <a:t>Astrolabe</a:t>
            </a:r>
            <a:endParaRPr/>
          </a:p>
        </p:txBody>
      </p:sp>
      <p:sp>
        <p:nvSpPr>
          <p:cNvPr id="265" name="Google Shape;265;p39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>
                <a:solidFill>
                  <a:srgbClr val="000000"/>
                </a:solidFill>
              </a:rPr>
              <a:t>Helped </a:t>
            </a:r>
            <a:r>
              <a:rPr lang="en" sz="2400" u="sng">
                <a:solidFill>
                  <a:srgbClr val="000000"/>
                </a:solidFill>
              </a:rPr>
              <a:t>explorers</a:t>
            </a:r>
            <a:r>
              <a:rPr lang="en" sz="2400">
                <a:solidFill>
                  <a:srgbClr val="000000"/>
                </a:solidFill>
              </a:rPr>
              <a:t> know their location. Tells them their </a:t>
            </a:r>
            <a:r>
              <a:rPr lang="en" sz="2400" u="sng">
                <a:solidFill>
                  <a:srgbClr val="000000"/>
                </a:solidFill>
              </a:rPr>
              <a:t>latitude</a:t>
            </a:r>
            <a:r>
              <a:rPr lang="en" sz="2400">
                <a:solidFill>
                  <a:srgbClr val="000000"/>
                </a:solidFill>
              </a:rPr>
              <a:t> on the map</a:t>
            </a:r>
            <a:r>
              <a:rPr lang="en" sz="2400"/>
              <a:t> </a:t>
            </a:r>
            <a:endParaRPr sz="2400"/>
          </a:p>
        </p:txBody>
      </p:sp>
      <p:pic>
        <p:nvPicPr>
          <p:cNvPr id="266" name="Google Shape;266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20874" y="2694750"/>
            <a:ext cx="1810500" cy="2261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40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Weapons</a:t>
            </a:r>
            <a:endParaRPr/>
          </a:p>
        </p:txBody>
      </p:sp>
      <p:sp>
        <p:nvSpPr>
          <p:cNvPr id="272" name="Google Shape;272;p40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</a:pPr>
            <a:r>
              <a:rPr lang="en" sz="2400">
                <a:solidFill>
                  <a:srgbClr val="000000"/>
                </a:solidFill>
              </a:rPr>
              <a:t>Europeans had </a:t>
            </a:r>
            <a:r>
              <a:rPr lang="en" sz="2400" u="sng">
                <a:solidFill>
                  <a:srgbClr val="000000"/>
                </a:solidFill>
              </a:rPr>
              <a:t>guns</a:t>
            </a:r>
            <a:r>
              <a:rPr lang="en" sz="2400">
                <a:solidFill>
                  <a:srgbClr val="000000"/>
                </a:solidFill>
              </a:rPr>
              <a:t>, metal weapons, armor and </a:t>
            </a:r>
            <a:r>
              <a:rPr lang="en" sz="2400" u="sng">
                <a:solidFill>
                  <a:srgbClr val="000000"/>
                </a:solidFill>
              </a:rPr>
              <a:t>horses</a:t>
            </a:r>
            <a:endParaRPr sz="2400" u="sng">
              <a:solidFill>
                <a:srgbClr val="000000"/>
              </a:solidFill>
            </a:endParaRPr>
          </a:p>
        </p:txBody>
      </p:sp>
      <p:pic>
        <p:nvPicPr>
          <p:cNvPr id="273" name="Google Shape;273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6575" y="2958650"/>
            <a:ext cx="4225425" cy="2184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24201" y="2958650"/>
            <a:ext cx="2707725" cy="1876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41"/>
          <p:cNvSpPr txBox="1"/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u="sng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What were some impacts/effects of the Age of Exploration?</a:t>
            </a:r>
            <a:endParaRPr sz="30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5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What was life like before the Europeans explored? </a:t>
            </a:r>
            <a:endParaRPr sz="2400"/>
          </a:p>
        </p:txBody>
      </p:sp>
      <p:sp>
        <p:nvSpPr>
          <p:cNvPr id="101" name="Google Shape;101;p15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●"/>
            </a:pPr>
            <a:r>
              <a:rPr lang="en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Made up of </a:t>
            </a:r>
            <a:r>
              <a:rPr lang="en" sz="1800" u="sng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small </a:t>
            </a:r>
            <a:r>
              <a:rPr lang="en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kingdoms </a:t>
            </a:r>
            <a:endParaRPr sz="18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●"/>
            </a:pPr>
            <a:r>
              <a:rPr lang="en" sz="1800" u="sng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Small, dense</a:t>
            </a:r>
            <a:r>
              <a:rPr lang="en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population (that means disease) </a:t>
            </a:r>
            <a:endParaRPr sz="18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●"/>
            </a:pPr>
            <a:r>
              <a:rPr lang="en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Compared to </a:t>
            </a:r>
            <a:r>
              <a:rPr lang="en" sz="1800" u="sng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Asian</a:t>
            </a:r>
            <a:r>
              <a:rPr lang="en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countries, </a:t>
            </a:r>
            <a:r>
              <a:rPr lang="en" sz="1800" u="sng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Europe</a:t>
            </a:r>
            <a:r>
              <a:rPr lang="en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was pretty weak</a:t>
            </a:r>
            <a:endParaRPr sz="18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●"/>
            </a:pPr>
            <a:r>
              <a:rPr lang="en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Not as much </a:t>
            </a:r>
            <a:r>
              <a:rPr lang="en" sz="1800" u="sng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technology</a:t>
            </a:r>
            <a:r>
              <a:rPr lang="en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as Asia</a:t>
            </a:r>
            <a:endParaRPr sz="18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Image result for what was life like for the Europeans explored" id="102" name="Google Shape;10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09800" y="3148175"/>
            <a:ext cx="2428875" cy="1809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42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Effects/Impacts of the Age of Exploration</a:t>
            </a:r>
            <a:endParaRPr/>
          </a:p>
        </p:txBody>
      </p:sp>
      <p:sp>
        <p:nvSpPr>
          <p:cNvPr id="285" name="Google Shape;285;p42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286" name="Google Shape;286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522800"/>
            <a:ext cx="3043075" cy="1521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68250" y="1949776"/>
            <a:ext cx="2716864" cy="2037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p4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39889" y="3558823"/>
            <a:ext cx="2182476" cy="144950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89" name="Google Shape;289;p42"/>
          <p:cNvCxnSpPr/>
          <p:nvPr/>
        </p:nvCxnSpPr>
        <p:spPr>
          <a:xfrm>
            <a:off x="3043075" y="3163575"/>
            <a:ext cx="27438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descr="Image result for king of spain 1492" id="290" name="Google Shape;290;p4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93675" y="1949775"/>
            <a:ext cx="2428875" cy="1704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43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Europe Gets Rich</a:t>
            </a:r>
            <a:endParaRPr/>
          </a:p>
        </p:txBody>
      </p:sp>
      <p:sp>
        <p:nvSpPr>
          <p:cNvPr id="296" name="Google Shape;296;p43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</a:pPr>
            <a:r>
              <a:rPr lang="en" sz="2400">
                <a:solidFill>
                  <a:srgbClr val="000000"/>
                </a:solidFill>
              </a:rPr>
              <a:t>Europe becomes the most </a:t>
            </a:r>
            <a:r>
              <a:rPr lang="en" sz="2400" u="sng">
                <a:solidFill>
                  <a:srgbClr val="000000"/>
                </a:solidFill>
              </a:rPr>
              <a:t>wealthy</a:t>
            </a:r>
            <a:r>
              <a:rPr lang="en" sz="2400">
                <a:solidFill>
                  <a:srgbClr val="000000"/>
                </a:solidFill>
              </a:rPr>
              <a:t> and powerful continent in the </a:t>
            </a:r>
            <a:r>
              <a:rPr lang="en" sz="2400" u="sng">
                <a:solidFill>
                  <a:srgbClr val="000000"/>
                </a:solidFill>
              </a:rPr>
              <a:t>world</a:t>
            </a:r>
            <a:r>
              <a:rPr lang="en" sz="2400">
                <a:solidFill>
                  <a:srgbClr val="000000"/>
                </a:solidFill>
              </a:rPr>
              <a:t>. </a:t>
            </a:r>
            <a:endParaRPr sz="2400">
              <a:solidFill>
                <a:srgbClr val="000000"/>
              </a:solidFill>
            </a:endParaRPr>
          </a:p>
        </p:txBody>
      </p:sp>
      <p:pic>
        <p:nvPicPr>
          <p:cNvPr id="297" name="Google Shape;297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75608" y="2902874"/>
            <a:ext cx="2564224" cy="1710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44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Native Americans Pay the Price</a:t>
            </a:r>
            <a:endParaRPr/>
          </a:p>
        </p:txBody>
      </p:sp>
      <p:sp>
        <p:nvSpPr>
          <p:cNvPr id="303" name="Google Shape;303;p44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</a:pPr>
            <a:r>
              <a:rPr lang="en" sz="2400">
                <a:solidFill>
                  <a:srgbClr val="000000"/>
                </a:solidFill>
              </a:rPr>
              <a:t>Native Americans groups </a:t>
            </a:r>
            <a:r>
              <a:rPr lang="en" sz="2400" u="sng">
                <a:solidFill>
                  <a:srgbClr val="000000"/>
                </a:solidFill>
              </a:rPr>
              <a:t>lost</a:t>
            </a:r>
            <a:r>
              <a:rPr lang="en" sz="2400">
                <a:solidFill>
                  <a:srgbClr val="000000"/>
                </a:solidFill>
              </a:rPr>
              <a:t> their lives and land at the expense of the </a:t>
            </a:r>
            <a:r>
              <a:rPr lang="en" sz="2400" u="sng">
                <a:solidFill>
                  <a:srgbClr val="000000"/>
                </a:solidFill>
              </a:rPr>
              <a:t>Europeans</a:t>
            </a:r>
            <a:r>
              <a:rPr lang="en" sz="2400">
                <a:solidFill>
                  <a:srgbClr val="000000"/>
                </a:solidFill>
              </a:rPr>
              <a:t>. </a:t>
            </a:r>
            <a:endParaRPr sz="24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45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" name="Google Shape;309;p45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310" name="Google Shape;310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07250" y="0"/>
            <a:ext cx="6654200" cy="509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46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English and the Native Americans</a:t>
            </a:r>
            <a:endParaRPr/>
          </a:p>
        </p:txBody>
      </p:sp>
      <p:sp>
        <p:nvSpPr>
          <p:cNvPr id="316" name="Google Shape;316;p46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https://www.youtube.com/watch?v=TTYOQ05oDOI</a:t>
            </a:r>
            <a:endParaRPr sz="240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47"/>
          <p:cNvSpPr txBox="1"/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Age of Exploration: The Explorers</a:t>
            </a:r>
            <a:endParaRPr/>
          </a:p>
        </p:txBody>
      </p:sp>
      <p:pic>
        <p:nvPicPr>
          <p:cNvPr descr="Bitmoji Image" id="322" name="Google Shape;322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92450" y="1998175"/>
            <a:ext cx="2962400" cy="296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48"/>
          <p:cNvSpPr txBox="1"/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/>
              <a:t>Who was an early discoverer of the Americas?  </a:t>
            </a:r>
            <a:endParaRPr u="sng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49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Leif Erikson </a:t>
            </a:r>
            <a:endParaRPr/>
          </a:p>
        </p:txBody>
      </p:sp>
      <p:sp>
        <p:nvSpPr>
          <p:cNvPr id="333" name="Google Shape;333;p49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 sz="1800">
                <a:solidFill>
                  <a:srgbClr val="000000"/>
                </a:solidFill>
              </a:rPr>
              <a:t>Leif Erikson was a </a:t>
            </a:r>
            <a:r>
              <a:rPr b="1" lang="en" sz="1800" u="sng">
                <a:solidFill>
                  <a:srgbClr val="000000"/>
                </a:solidFill>
              </a:rPr>
              <a:t>Viking </a:t>
            </a:r>
            <a:r>
              <a:rPr lang="en" sz="1800">
                <a:solidFill>
                  <a:srgbClr val="000000"/>
                </a:solidFill>
              </a:rPr>
              <a:t>from Europe.</a:t>
            </a:r>
            <a:endParaRPr sz="1800">
              <a:solidFill>
                <a:srgbClr val="000000"/>
              </a:solidFill>
            </a:endParaRPr>
          </a:p>
          <a:p>
            <a:pPr indent="-3302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</a:pPr>
            <a:r>
              <a:rPr lang="en" sz="1600">
                <a:solidFill>
                  <a:srgbClr val="000000"/>
                </a:solidFill>
              </a:rPr>
              <a:t>In </a:t>
            </a:r>
            <a:r>
              <a:rPr b="1" lang="en" sz="1600">
                <a:solidFill>
                  <a:srgbClr val="000000"/>
                </a:solidFill>
              </a:rPr>
              <a:t>1000 CE </a:t>
            </a:r>
            <a:r>
              <a:rPr lang="en" sz="1600">
                <a:solidFill>
                  <a:srgbClr val="000000"/>
                </a:solidFill>
              </a:rPr>
              <a:t>he discovered part of </a:t>
            </a:r>
            <a:r>
              <a:rPr b="1" lang="en" sz="1600">
                <a:solidFill>
                  <a:srgbClr val="000000"/>
                </a:solidFill>
              </a:rPr>
              <a:t>North America</a:t>
            </a:r>
            <a:r>
              <a:rPr lang="en" sz="1600">
                <a:solidFill>
                  <a:srgbClr val="000000"/>
                </a:solidFill>
              </a:rPr>
              <a:t> and named it </a:t>
            </a:r>
            <a:r>
              <a:rPr b="1" lang="en" sz="1600" u="sng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Vineland</a:t>
            </a: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b="1"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Vineland </a:t>
            </a:r>
            <a:r>
              <a:rPr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is modern-day </a:t>
            </a:r>
            <a:r>
              <a:rPr b="1" lang="en" sz="1800" u="sng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Newfoundland</a:t>
            </a:r>
            <a:r>
              <a:rPr b="1"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b="1"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4" name="Google Shape;334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77042" y="3008675"/>
            <a:ext cx="1487175" cy="19828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leif erikson spongebob" id="335" name="Google Shape;335;p4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62025" y="750375"/>
            <a:ext cx="2367125" cy="132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50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Leif Erikson Route</a:t>
            </a:r>
            <a:endParaRPr/>
          </a:p>
        </p:txBody>
      </p:sp>
      <p:sp>
        <p:nvSpPr>
          <p:cNvPr id="341" name="Google Shape;341;p50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descr="Image result for leif erikson route" id="342" name="Google Shape;342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05975" y="585650"/>
            <a:ext cx="3245025" cy="4270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51"/>
          <p:cNvSpPr txBox="1"/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/>
              <a:t>Who were the later European Explorers? </a:t>
            </a:r>
            <a:endParaRPr u="sng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6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What was life like after the Europeans explored?</a:t>
            </a:r>
            <a:r>
              <a:rPr lang="en"/>
              <a:t> </a:t>
            </a:r>
            <a:endParaRPr/>
          </a:p>
        </p:txBody>
      </p:sp>
      <p:sp>
        <p:nvSpPr>
          <p:cNvPr id="108" name="Google Shape;108;p16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1150" lvl="0" marL="45720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Times New Roman"/>
              <a:buChar char="●"/>
            </a:pPr>
            <a:r>
              <a:rPr lang="en" sz="1600" u="sng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Large </a:t>
            </a:r>
            <a:r>
              <a:rPr lang="en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kingdoms that stretched </a:t>
            </a:r>
            <a:r>
              <a:rPr lang="en" sz="1600" u="sng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across</a:t>
            </a:r>
            <a:r>
              <a:rPr lang="en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the world</a:t>
            </a:r>
            <a:endParaRPr sz="16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1150" lvl="0" marL="457200" rtl="0" algn="l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Times New Roman"/>
              <a:buChar char="●"/>
            </a:pPr>
            <a:r>
              <a:rPr lang="en" sz="1600" u="sng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Larger</a:t>
            </a:r>
            <a:r>
              <a:rPr lang="en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population</a:t>
            </a:r>
            <a:endParaRPr sz="16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1150" lvl="0" marL="457200" rtl="0" algn="l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Times New Roman"/>
              <a:buChar char="●"/>
            </a:pPr>
            <a:r>
              <a:rPr lang="en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Strong </a:t>
            </a:r>
            <a:r>
              <a:rPr lang="en" sz="1600" u="sng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militaries and navys</a:t>
            </a:r>
            <a:endParaRPr sz="1600" u="sng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1150" lvl="0" marL="457200" rtl="0" algn="l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300"/>
              <a:buFont typeface="Times New Roman"/>
              <a:buChar char="●"/>
            </a:pPr>
            <a:r>
              <a:rPr lang="en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Technologically </a:t>
            </a:r>
            <a:r>
              <a:rPr lang="en" sz="1600" u="sng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advanced</a:t>
            </a:r>
            <a:endParaRPr u="sng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09" name="Google Shape;10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50876" y="2016724"/>
            <a:ext cx="2867275" cy="2696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52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Portuguese Explorer: </a:t>
            </a:r>
            <a:r>
              <a:rPr lang="en"/>
              <a:t>Bartolomeu</a:t>
            </a:r>
            <a:r>
              <a:rPr lang="en"/>
              <a:t> Dias</a:t>
            </a:r>
            <a:endParaRPr/>
          </a:p>
        </p:txBody>
      </p:sp>
      <p:sp>
        <p:nvSpPr>
          <p:cNvPr id="353" name="Google Shape;353;p52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Char char="●"/>
            </a:pPr>
            <a:r>
              <a:rPr b="1" lang="en" sz="2000">
                <a:solidFill>
                  <a:srgbClr val="000000"/>
                </a:solidFill>
              </a:rPr>
              <a:t>Bartolomeu Dias</a:t>
            </a:r>
            <a:r>
              <a:rPr lang="en" sz="2000">
                <a:solidFill>
                  <a:srgbClr val="000000"/>
                </a:solidFill>
              </a:rPr>
              <a:t> was the </a:t>
            </a:r>
            <a:r>
              <a:rPr b="1" lang="en" sz="2000" u="sng">
                <a:solidFill>
                  <a:srgbClr val="000000"/>
                </a:solidFill>
              </a:rPr>
              <a:t>first </a:t>
            </a:r>
            <a:r>
              <a:rPr lang="en" sz="2000">
                <a:solidFill>
                  <a:srgbClr val="000000"/>
                </a:solidFill>
              </a:rPr>
              <a:t>to sail around the southern tip of </a:t>
            </a:r>
            <a:r>
              <a:rPr b="1" lang="en" sz="2000">
                <a:solidFill>
                  <a:srgbClr val="000000"/>
                </a:solidFill>
              </a:rPr>
              <a:t>Africa. </a:t>
            </a:r>
            <a:endParaRPr b="1" sz="2000">
              <a:solidFill>
                <a:srgbClr val="000000"/>
              </a:solidFill>
            </a:endParaRPr>
          </a:p>
          <a:p>
            <a:pPr indent="-3556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Char char="●"/>
            </a:pPr>
            <a:r>
              <a:rPr b="1" lang="en" sz="2000">
                <a:solidFill>
                  <a:srgbClr val="000000"/>
                </a:solidFill>
              </a:rPr>
              <a:t>Bartolomeu Dias </a:t>
            </a:r>
            <a:r>
              <a:rPr lang="en" sz="2000">
                <a:solidFill>
                  <a:srgbClr val="000000"/>
                </a:solidFill>
              </a:rPr>
              <a:t>sailed around the southern tip of </a:t>
            </a:r>
            <a:r>
              <a:rPr b="1" lang="en" sz="2000">
                <a:solidFill>
                  <a:srgbClr val="000000"/>
                </a:solidFill>
              </a:rPr>
              <a:t>Africa </a:t>
            </a:r>
            <a:r>
              <a:rPr lang="en" sz="2000">
                <a:solidFill>
                  <a:srgbClr val="000000"/>
                </a:solidFill>
              </a:rPr>
              <a:t>in </a:t>
            </a:r>
            <a:r>
              <a:rPr b="1" lang="en" sz="2000" u="sng">
                <a:solidFill>
                  <a:srgbClr val="000000"/>
                </a:solidFill>
              </a:rPr>
              <a:t>1487. </a:t>
            </a:r>
            <a:endParaRPr b="1" sz="2000" u="sng">
              <a:solidFill>
                <a:srgbClr val="000000"/>
              </a:solidFill>
            </a:endParaRPr>
          </a:p>
        </p:txBody>
      </p:sp>
      <p:pic>
        <p:nvPicPr>
          <p:cNvPr id="354" name="Google Shape;354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65475" y="584650"/>
            <a:ext cx="1165900" cy="1611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53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Bartolomeu Dias route</a:t>
            </a:r>
            <a:endParaRPr/>
          </a:p>
        </p:txBody>
      </p:sp>
      <p:sp>
        <p:nvSpPr>
          <p:cNvPr id="360" name="Google Shape;360;p53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361" name="Google Shape;361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29725" y="516550"/>
            <a:ext cx="4414275" cy="4626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54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Portuguese Explorer: Vasco </a:t>
            </a:r>
            <a:r>
              <a:rPr lang="en"/>
              <a:t>da</a:t>
            </a:r>
            <a:r>
              <a:rPr lang="en"/>
              <a:t> Gama</a:t>
            </a:r>
            <a:endParaRPr/>
          </a:p>
        </p:txBody>
      </p:sp>
      <p:sp>
        <p:nvSpPr>
          <p:cNvPr id="367" name="Google Shape;367;p54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Char char="●"/>
            </a:pPr>
            <a:r>
              <a:rPr b="1" lang="en" sz="2000">
                <a:solidFill>
                  <a:srgbClr val="000000"/>
                </a:solidFill>
              </a:rPr>
              <a:t>Vasco </a:t>
            </a:r>
            <a:r>
              <a:rPr b="1" lang="en" sz="2000">
                <a:solidFill>
                  <a:srgbClr val="000000"/>
                </a:solidFill>
              </a:rPr>
              <a:t>da</a:t>
            </a:r>
            <a:r>
              <a:rPr b="1" lang="en" sz="2000">
                <a:solidFill>
                  <a:srgbClr val="000000"/>
                </a:solidFill>
              </a:rPr>
              <a:t> Gama </a:t>
            </a:r>
            <a:r>
              <a:rPr lang="en" sz="2000">
                <a:solidFill>
                  <a:srgbClr val="000000"/>
                </a:solidFill>
              </a:rPr>
              <a:t>discovered an </a:t>
            </a:r>
            <a:r>
              <a:rPr b="1" lang="en" sz="2000">
                <a:solidFill>
                  <a:srgbClr val="000000"/>
                </a:solidFill>
              </a:rPr>
              <a:t>all-water trade route </a:t>
            </a:r>
            <a:r>
              <a:rPr lang="en" sz="2000">
                <a:solidFill>
                  <a:srgbClr val="000000"/>
                </a:solidFill>
              </a:rPr>
              <a:t>from </a:t>
            </a:r>
            <a:r>
              <a:rPr b="1" lang="en" sz="2000">
                <a:solidFill>
                  <a:srgbClr val="000000"/>
                </a:solidFill>
              </a:rPr>
              <a:t>Portugal </a:t>
            </a:r>
            <a:r>
              <a:rPr lang="en" sz="2000">
                <a:solidFill>
                  <a:srgbClr val="000000"/>
                </a:solidFill>
              </a:rPr>
              <a:t>to </a:t>
            </a:r>
            <a:r>
              <a:rPr b="1" lang="en" sz="2000" u="sng">
                <a:solidFill>
                  <a:srgbClr val="000000"/>
                </a:solidFill>
              </a:rPr>
              <a:t>India. </a:t>
            </a:r>
            <a:endParaRPr sz="2000">
              <a:solidFill>
                <a:srgbClr val="000000"/>
              </a:solidFill>
            </a:endParaRPr>
          </a:p>
          <a:p>
            <a:pPr indent="-3556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Char char="●"/>
            </a:pPr>
            <a:r>
              <a:rPr b="1" lang="en" sz="2000">
                <a:solidFill>
                  <a:srgbClr val="000000"/>
                </a:solidFill>
              </a:rPr>
              <a:t>Vasco </a:t>
            </a:r>
            <a:r>
              <a:rPr b="1" lang="en" sz="2000">
                <a:solidFill>
                  <a:srgbClr val="000000"/>
                </a:solidFill>
              </a:rPr>
              <a:t>da</a:t>
            </a:r>
            <a:r>
              <a:rPr b="1" lang="en" sz="2000">
                <a:solidFill>
                  <a:srgbClr val="000000"/>
                </a:solidFill>
              </a:rPr>
              <a:t> Gama </a:t>
            </a:r>
            <a:r>
              <a:rPr lang="en" sz="2000">
                <a:solidFill>
                  <a:srgbClr val="000000"/>
                </a:solidFill>
              </a:rPr>
              <a:t>discovered the trade route from </a:t>
            </a:r>
            <a:r>
              <a:rPr b="1" lang="en" sz="2000">
                <a:solidFill>
                  <a:srgbClr val="000000"/>
                </a:solidFill>
              </a:rPr>
              <a:t>Portugal </a:t>
            </a:r>
            <a:r>
              <a:rPr lang="en" sz="2000">
                <a:solidFill>
                  <a:srgbClr val="000000"/>
                </a:solidFill>
              </a:rPr>
              <a:t>to </a:t>
            </a:r>
            <a:r>
              <a:rPr b="1" lang="en" sz="2000">
                <a:solidFill>
                  <a:srgbClr val="000000"/>
                </a:solidFill>
              </a:rPr>
              <a:t>India </a:t>
            </a:r>
            <a:r>
              <a:rPr lang="en" sz="2000">
                <a:solidFill>
                  <a:srgbClr val="000000"/>
                </a:solidFill>
              </a:rPr>
              <a:t>in </a:t>
            </a:r>
            <a:r>
              <a:rPr b="1" lang="en" sz="2000" u="sng">
                <a:solidFill>
                  <a:srgbClr val="000000"/>
                </a:solidFill>
              </a:rPr>
              <a:t>1497. </a:t>
            </a:r>
            <a:endParaRPr sz="2000">
              <a:solidFill>
                <a:srgbClr val="000000"/>
              </a:solidFill>
            </a:endParaRPr>
          </a:p>
        </p:txBody>
      </p:sp>
      <p:pic>
        <p:nvPicPr>
          <p:cNvPr id="368" name="Google Shape;368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30025" y="515623"/>
            <a:ext cx="1313976" cy="18464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55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Vasco da Gama route</a:t>
            </a:r>
            <a:endParaRPr/>
          </a:p>
        </p:txBody>
      </p:sp>
      <p:sp>
        <p:nvSpPr>
          <p:cNvPr id="374" name="Google Shape;374;p55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375" name="Google Shape;375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01600" y="501100"/>
            <a:ext cx="4642400" cy="464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56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Portuguese Explorer: Ferdinand Magellan</a:t>
            </a:r>
            <a:endParaRPr/>
          </a:p>
        </p:txBody>
      </p:sp>
      <p:sp>
        <p:nvSpPr>
          <p:cNvPr id="381" name="Google Shape;381;p56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b="1" lang="en" sz="1800">
                <a:solidFill>
                  <a:srgbClr val="000000"/>
                </a:solidFill>
              </a:rPr>
              <a:t>Ferdinand Magellan </a:t>
            </a:r>
            <a:r>
              <a:rPr lang="en" sz="1800">
                <a:solidFill>
                  <a:srgbClr val="000000"/>
                </a:solidFill>
              </a:rPr>
              <a:t>looked for an </a:t>
            </a:r>
            <a:r>
              <a:rPr b="1" lang="en" sz="1800">
                <a:solidFill>
                  <a:srgbClr val="000000"/>
                </a:solidFill>
              </a:rPr>
              <a:t>Atlantic-</a:t>
            </a:r>
            <a:r>
              <a:rPr b="1" lang="en" sz="1800" u="sng">
                <a:solidFill>
                  <a:srgbClr val="000000"/>
                </a:solidFill>
              </a:rPr>
              <a:t>Pacific</a:t>
            </a:r>
            <a:r>
              <a:rPr b="1" lang="en" sz="1800">
                <a:solidFill>
                  <a:srgbClr val="000000"/>
                </a:solidFill>
              </a:rPr>
              <a:t> </a:t>
            </a:r>
            <a:r>
              <a:rPr lang="en" sz="1800">
                <a:solidFill>
                  <a:srgbClr val="000000"/>
                </a:solidFill>
              </a:rPr>
              <a:t>passage. </a:t>
            </a:r>
            <a:endParaRPr sz="1800">
              <a:solidFill>
                <a:srgbClr val="000000"/>
              </a:solidFill>
            </a:endParaRPr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b="1" lang="en" sz="1800">
                <a:solidFill>
                  <a:srgbClr val="000000"/>
                </a:solidFill>
              </a:rPr>
              <a:t>Ferdinand Magellan </a:t>
            </a:r>
            <a:r>
              <a:rPr lang="en" sz="1800">
                <a:solidFill>
                  <a:srgbClr val="000000"/>
                </a:solidFill>
              </a:rPr>
              <a:t>had the first exploration that </a:t>
            </a:r>
            <a:r>
              <a:rPr b="1" lang="en" sz="1800">
                <a:solidFill>
                  <a:srgbClr val="000000"/>
                </a:solidFill>
              </a:rPr>
              <a:t>Circumnavigated, </a:t>
            </a:r>
            <a:r>
              <a:rPr lang="en" sz="1800">
                <a:solidFill>
                  <a:srgbClr val="000000"/>
                </a:solidFill>
              </a:rPr>
              <a:t>which means </a:t>
            </a:r>
            <a:r>
              <a:rPr b="1" lang="en" sz="1800" u="sng">
                <a:solidFill>
                  <a:srgbClr val="000000"/>
                </a:solidFill>
              </a:rPr>
              <a:t>circle</a:t>
            </a:r>
            <a:r>
              <a:rPr lang="en" sz="1800">
                <a:solidFill>
                  <a:srgbClr val="000000"/>
                </a:solidFill>
              </a:rPr>
              <a:t>, the </a:t>
            </a:r>
            <a:r>
              <a:rPr b="1" lang="en" sz="1800">
                <a:solidFill>
                  <a:srgbClr val="000000"/>
                </a:solidFill>
              </a:rPr>
              <a:t>world. </a:t>
            </a:r>
            <a:endParaRPr b="1" sz="1800">
              <a:solidFill>
                <a:srgbClr val="000000"/>
              </a:solidFill>
            </a:endParaRPr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b="1" lang="en" sz="1800">
                <a:solidFill>
                  <a:srgbClr val="000000"/>
                </a:solidFill>
              </a:rPr>
              <a:t>Ferdinand Magellan’s </a:t>
            </a:r>
            <a:r>
              <a:rPr lang="en" sz="1800">
                <a:solidFill>
                  <a:srgbClr val="000000"/>
                </a:solidFill>
              </a:rPr>
              <a:t>voyage (trip) took place in </a:t>
            </a:r>
            <a:r>
              <a:rPr b="1" lang="en" sz="1800" u="sng">
                <a:solidFill>
                  <a:srgbClr val="000000"/>
                </a:solidFill>
              </a:rPr>
              <a:t>1519-1522. </a:t>
            </a:r>
            <a:endParaRPr b="1" sz="1800" u="sng">
              <a:solidFill>
                <a:srgbClr val="000000"/>
              </a:solidFill>
            </a:endParaRPr>
          </a:p>
        </p:txBody>
      </p:sp>
      <p:pic>
        <p:nvPicPr>
          <p:cNvPr id="382" name="Google Shape;382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38301" y="518750"/>
            <a:ext cx="1505700" cy="1865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57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Ferdinand Magellan route</a:t>
            </a:r>
            <a:endParaRPr/>
          </a:p>
        </p:txBody>
      </p:sp>
      <p:sp>
        <p:nvSpPr>
          <p:cNvPr id="388" name="Google Shape;388;p57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389" name="Google Shape;389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853850"/>
            <a:ext cx="9143999" cy="32896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58"/>
          <p:cNvSpPr txBox="1"/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/>
              <a:t>What is so important about the </a:t>
            </a:r>
            <a:r>
              <a:rPr lang="en" u="sng"/>
              <a:t>Portuguese</a:t>
            </a:r>
            <a:r>
              <a:rPr lang="en" u="sng"/>
              <a:t> and Spanish explorers? </a:t>
            </a:r>
            <a:endParaRPr u="sng"/>
          </a:p>
        </p:txBody>
      </p:sp>
      <p:pic>
        <p:nvPicPr>
          <p:cNvPr descr="Bitmoji Image" id="395" name="Google Shape;395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97500" y="2571750"/>
            <a:ext cx="2546500" cy="2546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59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Portuguese and Spanish Explorers</a:t>
            </a:r>
            <a:endParaRPr/>
          </a:p>
        </p:txBody>
      </p:sp>
      <p:sp>
        <p:nvSpPr>
          <p:cNvPr id="401" name="Google Shape;401;p59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</a:pPr>
            <a:r>
              <a:rPr lang="en" sz="2400">
                <a:solidFill>
                  <a:srgbClr val="000000"/>
                </a:solidFill>
              </a:rPr>
              <a:t>The </a:t>
            </a:r>
            <a:r>
              <a:rPr b="1" lang="en" sz="2400">
                <a:solidFill>
                  <a:srgbClr val="000000"/>
                </a:solidFill>
              </a:rPr>
              <a:t>Portuguese </a:t>
            </a:r>
            <a:r>
              <a:rPr lang="en" sz="2400">
                <a:solidFill>
                  <a:srgbClr val="000000"/>
                </a:solidFill>
              </a:rPr>
              <a:t>and </a:t>
            </a:r>
            <a:r>
              <a:rPr b="1" lang="en" sz="2400">
                <a:solidFill>
                  <a:srgbClr val="000000"/>
                </a:solidFill>
              </a:rPr>
              <a:t>Spanish </a:t>
            </a:r>
            <a:r>
              <a:rPr lang="en" sz="2400">
                <a:solidFill>
                  <a:srgbClr val="000000"/>
                </a:solidFill>
              </a:rPr>
              <a:t>(from </a:t>
            </a:r>
            <a:r>
              <a:rPr b="1" lang="en" sz="2400">
                <a:solidFill>
                  <a:srgbClr val="000000"/>
                </a:solidFill>
              </a:rPr>
              <a:t>Spain</a:t>
            </a:r>
            <a:r>
              <a:rPr lang="en" sz="2400">
                <a:solidFill>
                  <a:srgbClr val="000000"/>
                </a:solidFill>
              </a:rPr>
              <a:t>) explorers were important because they were the </a:t>
            </a:r>
            <a:r>
              <a:rPr b="1" lang="en" sz="2400" u="sng">
                <a:solidFill>
                  <a:srgbClr val="000000"/>
                </a:solidFill>
              </a:rPr>
              <a:t>first</a:t>
            </a:r>
            <a:r>
              <a:rPr lang="en" sz="2400">
                <a:solidFill>
                  <a:srgbClr val="000000"/>
                </a:solidFill>
              </a:rPr>
              <a:t> to find </a:t>
            </a:r>
            <a:r>
              <a:rPr b="1" lang="en" sz="2400">
                <a:solidFill>
                  <a:srgbClr val="000000"/>
                </a:solidFill>
              </a:rPr>
              <a:t>new trade routes</a:t>
            </a:r>
            <a:r>
              <a:rPr lang="en" sz="2400">
                <a:solidFill>
                  <a:srgbClr val="000000"/>
                </a:solidFill>
              </a:rPr>
              <a:t> around </a:t>
            </a:r>
            <a:r>
              <a:rPr b="1" lang="en" sz="2400">
                <a:solidFill>
                  <a:srgbClr val="000000"/>
                </a:solidFill>
              </a:rPr>
              <a:t>Africa</a:t>
            </a:r>
            <a:r>
              <a:rPr lang="en" sz="2400">
                <a:solidFill>
                  <a:srgbClr val="000000"/>
                </a:solidFill>
              </a:rPr>
              <a:t> and to the </a:t>
            </a:r>
            <a:r>
              <a:rPr b="1" lang="en" sz="2400" u="sng">
                <a:solidFill>
                  <a:srgbClr val="000000"/>
                </a:solidFill>
              </a:rPr>
              <a:t>Americas. </a:t>
            </a:r>
            <a:endParaRPr b="1" sz="2400" u="sng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60"/>
          <p:cNvSpPr txBox="1"/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/>
              <a:t>What did the Portuguese do to find the Americas? </a:t>
            </a:r>
            <a:endParaRPr u="sng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61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Portuguese sailors explore</a:t>
            </a:r>
            <a:endParaRPr/>
          </a:p>
        </p:txBody>
      </p:sp>
      <p:sp>
        <p:nvSpPr>
          <p:cNvPr id="412" name="Google Shape;412;p61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</a:pPr>
            <a:r>
              <a:rPr lang="en" sz="2400">
                <a:solidFill>
                  <a:srgbClr val="000000"/>
                </a:solidFill>
              </a:rPr>
              <a:t>The </a:t>
            </a:r>
            <a:r>
              <a:rPr b="1" lang="en" sz="2400">
                <a:solidFill>
                  <a:srgbClr val="000000"/>
                </a:solidFill>
              </a:rPr>
              <a:t>Portuguese</a:t>
            </a:r>
            <a:r>
              <a:rPr lang="en" sz="2400">
                <a:solidFill>
                  <a:srgbClr val="000000"/>
                </a:solidFill>
              </a:rPr>
              <a:t> sailors explored the </a:t>
            </a:r>
            <a:r>
              <a:rPr b="1" lang="en" sz="2400">
                <a:solidFill>
                  <a:srgbClr val="000000"/>
                </a:solidFill>
              </a:rPr>
              <a:t>coast of Africa</a:t>
            </a:r>
            <a:r>
              <a:rPr lang="en" sz="2400">
                <a:solidFill>
                  <a:srgbClr val="000000"/>
                </a:solidFill>
              </a:rPr>
              <a:t> in attempt to find a </a:t>
            </a:r>
            <a:r>
              <a:rPr b="1" lang="en" sz="2400" u="sng">
                <a:solidFill>
                  <a:srgbClr val="000000"/>
                </a:solidFill>
              </a:rPr>
              <a:t>water </a:t>
            </a:r>
            <a:r>
              <a:rPr lang="en" sz="2400">
                <a:solidFill>
                  <a:srgbClr val="000000"/>
                </a:solidFill>
              </a:rPr>
              <a:t>route to </a:t>
            </a:r>
            <a:r>
              <a:rPr b="1" lang="en" sz="2400">
                <a:solidFill>
                  <a:srgbClr val="000000"/>
                </a:solidFill>
              </a:rPr>
              <a:t>Asian </a:t>
            </a:r>
            <a:r>
              <a:rPr lang="en" sz="2400">
                <a:solidFill>
                  <a:srgbClr val="000000"/>
                </a:solidFill>
              </a:rPr>
              <a:t>trade. </a:t>
            </a:r>
            <a:endParaRPr sz="24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7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Where are some places you think the Europeans explored? </a:t>
            </a:r>
            <a:endParaRPr/>
          </a:p>
        </p:txBody>
      </p:sp>
      <p:pic>
        <p:nvPicPr>
          <p:cNvPr descr="Bitmoji Image" id="115" name="Google Shape;115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76325" y="2258900"/>
            <a:ext cx="2884600" cy="2884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62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Portuguese route</a:t>
            </a:r>
            <a:endParaRPr/>
          </a:p>
        </p:txBody>
      </p:sp>
      <p:sp>
        <p:nvSpPr>
          <p:cNvPr id="418" name="Google Shape;418;p62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419" name="Google Shape;419;p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97650" y="532175"/>
            <a:ext cx="4586400" cy="454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63"/>
          <p:cNvSpPr txBox="1"/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Other Europeans Explore the Americas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SzPts val="3600"/>
              <a:buAutoNum type="arabicPeriod"/>
            </a:pPr>
            <a:r>
              <a:rPr lang="en"/>
              <a:t>Italians</a:t>
            </a:r>
            <a:endParaRPr/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SzPts val="3600"/>
              <a:buAutoNum type="arabicPeriod"/>
            </a:pPr>
            <a:r>
              <a:rPr lang="en"/>
              <a:t>English </a:t>
            </a:r>
            <a:endParaRPr/>
          </a:p>
        </p:txBody>
      </p:sp>
      <p:pic>
        <p:nvPicPr>
          <p:cNvPr descr="Bitmoji Image" id="425" name="Google Shape;425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56775" y="2178650"/>
            <a:ext cx="2572275" cy="2572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64"/>
          <p:cNvSpPr txBox="1"/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/>
              <a:t>Who were the Italian Explorers? </a:t>
            </a:r>
            <a:endParaRPr u="sng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65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Italian Explorer: Christopher Columbus</a:t>
            </a:r>
            <a:endParaRPr/>
          </a:p>
        </p:txBody>
      </p:sp>
      <p:sp>
        <p:nvSpPr>
          <p:cNvPr id="436" name="Google Shape;436;p65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</a:pPr>
            <a:r>
              <a:rPr b="1" lang="en" sz="1600">
                <a:solidFill>
                  <a:srgbClr val="000000"/>
                </a:solidFill>
              </a:rPr>
              <a:t>Christopher Columbus </a:t>
            </a:r>
            <a:r>
              <a:rPr lang="en" sz="1600">
                <a:solidFill>
                  <a:srgbClr val="000000"/>
                </a:solidFill>
              </a:rPr>
              <a:t>was an explorer for </a:t>
            </a:r>
            <a:r>
              <a:rPr b="1" lang="en" sz="1600" u="sng">
                <a:solidFill>
                  <a:srgbClr val="000000"/>
                </a:solidFill>
              </a:rPr>
              <a:t>Spain. </a:t>
            </a:r>
            <a:endParaRPr sz="1600">
              <a:solidFill>
                <a:srgbClr val="000000"/>
              </a:solidFill>
            </a:endParaRPr>
          </a:p>
          <a:p>
            <a:pPr indent="-3302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</a:pPr>
            <a:r>
              <a:rPr lang="en" sz="1600">
                <a:solidFill>
                  <a:srgbClr val="000000"/>
                </a:solidFill>
              </a:rPr>
              <a:t>He was looking for a </a:t>
            </a:r>
            <a:r>
              <a:rPr b="1" lang="en" sz="1600">
                <a:solidFill>
                  <a:srgbClr val="000000"/>
                </a:solidFill>
              </a:rPr>
              <a:t>trade route </a:t>
            </a:r>
            <a:r>
              <a:rPr lang="en" sz="1600">
                <a:solidFill>
                  <a:srgbClr val="000000"/>
                </a:solidFill>
              </a:rPr>
              <a:t>to </a:t>
            </a:r>
            <a:r>
              <a:rPr b="1" lang="en" sz="1600">
                <a:solidFill>
                  <a:srgbClr val="000000"/>
                </a:solidFill>
              </a:rPr>
              <a:t>Asia </a:t>
            </a:r>
            <a:r>
              <a:rPr lang="en" sz="1600">
                <a:solidFill>
                  <a:srgbClr val="000000"/>
                </a:solidFill>
              </a:rPr>
              <a:t>to the </a:t>
            </a:r>
            <a:r>
              <a:rPr b="1" lang="en" sz="1600" u="sng">
                <a:solidFill>
                  <a:srgbClr val="000000"/>
                </a:solidFill>
              </a:rPr>
              <a:t>West </a:t>
            </a:r>
            <a:r>
              <a:rPr lang="en" sz="1600">
                <a:solidFill>
                  <a:srgbClr val="000000"/>
                </a:solidFill>
              </a:rPr>
              <a:t>of </a:t>
            </a:r>
            <a:r>
              <a:rPr b="1" lang="en" sz="1600">
                <a:solidFill>
                  <a:srgbClr val="000000"/>
                </a:solidFill>
              </a:rPr>
              <a:t>Europe. </a:t>
            </a:r>
            <a:endParaRPr sz="1600">
              <a:solidFill>
                <a:srgbClr val="000000"/>
              </a:solidFill>
            </a:endParaRPr>
          </a:p>
          <a:p>
            <a:pPr indent="-3302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</a:pPr>
            <a:r>
              <a:rPr b="1" lang="en" sz="1600">
                <a:solidFill>
                  <a:srgbClr val="000000"/>
                </a:solidFill>
              </a:rPr>
              <a:t>Christopher Columbus </a:t>
            </a:r>
            <a:r>
              <a:rPr lang="en" sz="1600">
                <a:solidFill>
                  <a:srgbClr val="000000"/>
                </a:solidFill>
              </a:rPr>
              <a:t>was the first </a:t>
            </a:r>
            <a:r>
              <a:rPr b="1" lang="en" sz="1600">
                <a:solidFill>
                  <a:srgbClr val="000000"/>
                </a:solidFill>
              </a:rPr>
              <a:t>European </a:t>
            </a:r>
            <a:r>
              <a:rPr lang="en" sz="1600">
                <a:solidFill>
                  <a:srgbClr val="000000"/>
                </a:solidFill>
              </a:rPr>
              <a:t>to discover the </a:t>
            </a:r>
            <a:r>
              <a:rPr b="1" lang="en" sz="1600" u="sng">
                <a:solidFill>
                  <a:srgbClr val="000000"/>
                </a:solidFill>
              </a:rPr>
              <a:t>Americas</a:t>
            </a:r>
            <a:r>
              <a:rPr lang="en" sz="1600">
                <a:solidFill>
                  <a:srgbClr val="000000"/>
                </a:solidFill>
              </a:rPr>
              <a:t> and return to </a:t>
            </a:r>
            <a:r>
              <a:rPr b="1" lang="en" sz="1600">
                <a:solidFill>
                  <a:srgbClr val="000000"/>
                </a:solidFill>
              </a:rPr>
              <a:t>Europe </a:t>
            </a:r>
            <a:r>
              <a:rPr lang="en" sz="1600">
                <a:solidFill>
                  <a:srgbClr val="000000"/>
                </a:solidFill>
              </a:rPr>
              <a:t>to tell the story. </a:t>
            </a:r>
            <a:endParaRPr sz="1600">
              <a:solidFill>
                <a:srgbClr val="000000"/>
              </a:solidFill>
            </a:endParaRPr>
          </a:p>
          <a:p>
            <a:pPr indent="-3302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</a:pPr>
            <a:r>
              <a:rPr b="1" lang="en" sz="1600">
                <a:solidFill>
                  <a:srgbClr val="000000"/>
                </a:solidFill>
              </a:rPr>
              <a:t>Christopher Columbus </a:t>
            </a:r>
            <a:r>
              <a:rPr lang="en" sz="1600">
                <a:solidFill>
                  <a:srgbClr val="000000"/>
                </a:solidFill>
              </a:rPr>
              <a:t>landed in </a:t>
            </a:r>
            <a:r>
              <a:rPr b="1" lang="en" sz="1600">
                <a:solidFill>
                  <a:srgbClr val="000000"/>
                </a:solidFill>
              </a:rPr>
              <a:t>Jamaica</a:t>
            </a:r>
            <a:r>
              <a:rPr b="1" lang="en" sz="1600">
                <a:solidFill>
                  <a:srgbClr val="000000"/>
                </a:solidFill>
              </a:rPr>
              <a:t> </a:t>
            </a:r>
            <a:r>
              <a:rPr lang="en" sz="1600">
                <a:solidFill>
                  <a:srgbClr val="000000"/>
                </a:solidFill>
              </a:rPr>
              <a:t>and thought it was </a:t>
            </a:r>
            <a:r>
              <a:rPr b="1" lang="en" sz="1600">
                <a:solidFill>
                  <a:srgbClr val="000000"/>
                </a:solidFill>
              </a:rPr>
              <a:t>Japan.</a:t>
            </a:r>
            <a:endParaRPr b="1" sz="1600">
              <a:solidFill>
                <a:srgbClr val="000000"/>
              </a:solidFill>
            </a:endParaRPr>
          </a:p>
        </p:txBody>
      </p:sp>
      <p:pic>
        <p:nvPicPr>
          <p:cNvPr id="437" name="Google Shape;437;p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95149" y="528375"/>
            <a:ext cx="1748847" cy="211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66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Christopher Columbus route</a:t>
            </a:r>
            <a:endParaRPr/>
          </a:p>
        </p:txBody>
      </p:sp>
      <p:sp>
        <p:nvSpPr>
          <p:cNvPr id="443" name="Google Shape;443;p66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descr="Image result for Christopher Columbus route first voyage" id="444" name="Google Shape;444;p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853850"/>
            <a:ext cx="9143999" cy="328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67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Italian Explorer: Amerigo Vespucci</a:t>
            </a:r>
            <a:endParaRPr/>
          </a:p>
        </p:txBody>
      </p:sp>
      <p:sp>
        <p:nvSpPr>
          <p:cNvPr id="450" name="Google Shape;450;p67"/>
          <p:cNvSpPr txBox="1"/>
          <p:nvPr>
            <p:ph idx="1" type="body"/>
          </p:nvPr>
        </p:nvSpPr>
        <p:spPr>
          <a:xfrm>
            <a:off x="729450" y="2078875"/>
            <a:ext cx="7688700" cy="264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</a:pPr>
            <a:r>
              <a:rPr b="1" lang="en" sz="1400">
                <a:solidFill>
                  <a:srgbClr val="000000"/>
                </a:solidFill>
              </a:rPr>
              <a:t>Amerigo Vespucci </a:t>
            </a:r>
            <a:r>
              <a:rPr lang="en" sz="1400">
                <a:solidFill>
                  <a:srgbClr val="000000"/>
                </a:solidFill>
              </a:rPr>
              <a:t>was an explorer for </a:t>
            </a:r>
            <a:r>
              <a:rPr b="1" lang="en" sz="1400" u="sng">
                <a:solidFill>
                  <a:srgbClr val="000000"/>
                </a:solidFill>
              </a:rPr>
              <a:t>Spain </a:t>
            </a:r>
            <a:r>
              <a:rPr lang="en" sz="1400">
                <a:solidFill>
                  <a:srgbClr val="000000"/>
                </a:solidFill>
              </a:rPr>
              <a:t>during the years of </a:t>
            </a:r>
            <a:r>
              <a:rPr b="1" lang="en" sz="1400">
                <a:solidFill>
                  <a:srgbClr val="000000"/>
                </a:solidFill>
              </a:rPr>
              <a:t>1499-1502</a:t>
            </a:r>
            <a:r>
              <a:rPr lang="en" sz="1400">
                <a:solidFill>
                  <a:srgbClr val="000000"/>
                </a:solidFill>
              </a:rPr>
              <a:t>.</a:t>
            </a:r>
            <a:endParaRPr sz="1400">
              <a:solidFill>
                <a:srgbClr val="000000"/>
              </a:solidFill>
            </a:endParaRPr>
          </a:p>
          <a:p>
            <a:pPr indent="-3175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</a:pPr>
            <a:r>
              <a:rPr b="1" lang="en" sz="1400">
                <a:solidFill>
                  <a:srgbClr val="000000"/>
                </a:solidFill>
              </a:rPr>
              <a:t>Amerigo Vespucci </a:t>
            </a:r>
            <a:r>
              <a:rPr lang="en" sz="1400">
                <a:solidFill>
                  <a:srgbClr val="000000"/>
                </a:solidFill>
              </a:rPr>
              <a:t>explored parts of </a:t>
            </a:r>
            <a:r>
              <a:rPr b="1" lang="en" sz="1400">
                <a:solidFill>
                  <a:srgbClr val="000000"/>
                </a:solidFill>
              </a:rPr>
              <a:t>South America</a:t>
            </a:r>
            <a:r>
              <a:rPr lang="en" sz="1400">
                <a:solidFill>
                  <a:srgbClr val="000000"/>
                </a:solidFill>
              </a:rPr>
              <a:t>. </a:t>
            </a:r>
            <a:endParaRPr sz="1400">
              <a:solidFill>
                <a:srgbClr val="000000"/>
              </a:solidFill>
            </a:endParaRPr>
          </a:p>
          <a:p>
            <a:pPr indent="-3175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</a:pPr>
            <a:r>
              <a:rPr lang="en" sz="1400">
                <a:solidFill>
                  <a:srgbClr val="000000"/>
                </a:solidFill>
              </a:rPr>
              <a:t>While exploring, </a:t>
            </a:r>
            <a:r>
              <a:rPr b="1" lang="en" sz="1400">
                <a:solidFill>
                  <a:srgbClr val="000000"/>
                </a:solidFill>
              </a:rPr>
              <a:t>Amerigo Vespucci </a:t>
            </a:r>
            <a:r>
              <a:rPr lang="en" sz="1400">
                <a:solidFill>
                  <a:srgbClr val="000000"/>
                </a:solidFill>
              </a:rPr>
              <a:t>sent letters to a </a:t>
            </a:r>
            <a:r>
              <a:rPr b="1" lang="en" sz="1400">
                <a:solidFill>
                  <a:srgbClr val="000000"/>
                </a:solidFill>
              </a:rPr>
              <a:t>German cartographer </a:t>
            </a:r>
            <a:r>
              <a:rPr lang="en" sz="1400">
                <a:solidFill>
                  <a:srgbClr val="000000"/>
                </a:solidFill>
              </a:rPr>
              <a:t>(map maker), about his findings.  </a:t>
            </a:r>
            <a:endParaRPr sz="1400">
              <a:solidFill>
                <a:srgbClr val="000000"/>
              </a:solidFill>
            </a:endParaRPr>
          </a:p>
          <a:p>
            <a:pPr indent="-3175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</a:pPr>
            <a:r>
              <a:rPr lang="en" sz="1400">
                <a:solidFill>
                  <a:srgbClr val="000000"/>
                </a:solidFill>
              </a:rPr>
              <a:t>The </a:t>
            </a:r>
            <a:r>
              <a:rPr b="1" lang="en" sz="1400">
                <a:solidFill>
                  <a:srgbClr val="000000"/>
                </a:solidFill>
              </a:rPr>
              <a:t>German cartographer </a:t>
            </a:r>
            <a:r>
              <a:rPr lang="en" sz="1400">
                <a:solidFill>
                  <a:srgbClr val="000000"/>
                </a:solidFill>
              </a:rPr>
              <a:t>named these lands after </a:t>
            </a:r>
            <a:r>
              <a:rPr b="1" lang="en" sz="1400">
                <a:solidFill>
                  <a:srgbClr val="000000"/>
                </a:solidFill>
              </a:rPr>
              <a:t>Amerigo Vespucci</a:t>
            </a:r>
            <a:r>
              <a:rPr lang="en" sz="1400">
                <a:solidFill>
                  <a:srgbClr val="000000"/>
                </a:solidFill>
              </a:rPr>
              <a:t>, and they stuck. He called these new lands the </a:t>
            </a:r>
            <a:r>
              <a:rPr b="1" lang="en" sz="1400" u="sng">
                <a:solidFill>
                  <a:srgbClr val="000000"/>
                </a:solidFill>
              </a:rPr>
              <a:t>Americas. </a:t>
            </a:r>
            <a:endParaRPr b="1" sz="1400" u="sng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68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Amerigo Vespucci route</a:t>
            </a:r>
            <a:endParaRPr/>
          </a:p>
        </p:txBody>
      </p:sp>
      <p:sp>
        <p:nvSpPr>
          <p:cNvPr id="456" name="Google Shape;456;p68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descr="Image result for amerigo vespucci route" id="457" name="Google Shape;457;p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940400"/>
            <a:ext cx="9144000" cy="3203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69"/>
          <p:cNvSpPr txBox="1"/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/>
              <a:t>Who discovered the United States and Canada? </a:t>
            </a:r>
            <a:endParaRPr u="sng"/>
          </a:p>
        </p:txBody>
      </p:sp>
      <p:pic>
        <p:nvPicPr>
          <p:cNvPr descr="Bitmoji Image" id="463" name="Google Shape;463;p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00750" y="2757150"/>
            <a:ext cx="2386350" cy="2386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70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North American Explorer: Henry Hudson</a:t>
            </a:r>
            <a:endParaRPr/>
          </a:p>
        </p:txBody>
      </p:sp>
      <p:sp>
        <p:nvSpPr>
          <p:cNvPr id="469" name="Google Shape;469;p70"/>
          <p:cNvSpPr txBox="1"/>
          <p:nvPr>
            <p:ph idx="1" type="body"/>
          </p:nvPr>
        </p:nvSpPr>
        <p:spPr>
          <a:xfrm>
            <a:off x="729450" y="2078875"/>
            <a:ext cx="7688700" cy="273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</a:pPr>
            <a:r>
              <a:rPr b="1" lang="en" sz="1400">
                <a:solidFill>
                  <a:srgbClr val="000000"/>
                </a:solidFill>
              </a:rPr>
              <a:t>Henry Hudson </a:t>
            </a:r>
            <a:r>
              <a:rPr lang="en" sz="1400">
                <a:solidFill>
                  <a:srgbClr val="000000"/>
                </a:solidFill>
              </a:rPr>
              <a:t>was an </a:t>
            </a:r>
            <a:r>
              <a:rPr b="1" lang="en" sz="1400" u="sng">
                <a:solidFill>
                  <a:srgbClr val="000000"/>
                </a:solidFill>
              </a:rPr>
              <a:t>English </a:t>
            </a:r>
            <a:r>
              <a:rPr lang="en" sz="1400">
                <a:solidFill>
                  <a:srgbClr val="000000"/>
                </a:solidFill>
              </a:rPr>
              <a:t>explorer who explored the </a:t>
            </a:r>
            <a:r>
              <a:rPr b="1" lang="en" sz="1400">
                <a:solidFill>
                  <a:srgbClr val="000000"/>
                </a:solidFill>
              </a:rPr>
              <a:t>Arctic Ocean,</a:t>
            </a:r>
            <a:r>
              <a:rPr b="1" lang="en" sz="1400" u="sng">
                <a:solidFill>
                  <a:srgbClr val="000000"/>
                </a:solidFill>
              </a:rPr>
              <a:t> New York</a:t>
            </a:r>
            <a:r>
              <a:rPr b="1" lang="en" sz="1400">
                <a:solidFill>
                  <a:srgbClr val="000000"/>
                </a:solidFill>
              </a:rPr>
              <a:t>, the Hudson River, and Hudson Bay. </a:t>
            </a:r>
            <a:endParaRPr b="1" sz="1400">
              <a:solidFill>
                <a:srgbClr val="000000"/>
              </a:solidFill>
            </a:endParaRPr>
          </a:p>
          <a:p>
            <a:pPr indent="-3175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</a:pPr>
            <a:r>
              <a:rPr lang="en" sz="1400">
                <a:solidFill>
                  <a:srgbClr val="000000"/>
                </a:solidFill>
              </a:rPr>
              <a:t>While </a:t>
            </a:r>
            <a:r>
              <a:rPr b="1" lang="en" sz="1400">
                <a:solidFill>
                  <a:srgbClr val="000000"/>
                </a:solidFill>
              </a:rPr>
              <a:t>Henry Hudson </a:t>
            </a:r>
            <a:r>
              <a:rPr lang="en" sz="1400">
                <a:solidFill>
                  <a:srgbClr val="000000"/>
                </a:solidFill>
              </a:rPr>
              <a:t>was on his voyage, he came across a lot of </a:t>
            </a:r>
            <a:r>
              <a:rPr b="1" lang="en" sz="1400" u="sng">
                <a:solidFill>
                  <a:srgbClr val="000000"/>
                </a:solidFill>
              </a:rPr>
              <a:t>ice</a:t>
            </a:r>
            <a:r>
              <a:rPr lang="en" sz="1400">
                <a:solidFill>
                  <a:srgbClr val="000000"/>
                </a:solidFill>
              </a:rPr>
              <a:t> that caused his voyage to </a:t>
            </a:r>
            <a:r>
              <a:rPr b="1" lang="en" sz="1400">
                <a:solidFill>
                  <a:srgbClr val="000000"/>
                </a:solidFill>
              </a:rPr>
              <a:t>stop</a:t>
            </a:r>
            <a:r>
              <a:rPr lang="en" sz="1400">
                <a:solidFill>
                  <a:srgbClr val="000000"/>
                </a:solidFill>
              </a:rPr>
              <a:t>. </a:t>
            </a:r>
            <a:endParaRPr sz="1400">
              <a:solidFill>
                <a:srgbClr val="000000"/>
              </a:solidFill>
            </a:endParaRPr>
          </a:p>
          <a:p>
            <a:pPr indent="-3175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</a:pPr>
            <a:r>
              <a:rPr b="1" lang="en" sz="1400">
                <a:solidFill>
                  <a:srgbClr val="000000"/>
                </a:solidFill>
              </a:rPr>
              <a:t>Henry Hudson’s crew </a:t>
            </a:r>
            <a:r>
              <a:rPr lang="en" sz="1400">
                <a:solidFill>
                  <a:srgbClr val="000000"/>
                </a:solidFill>
              </a:rPr>
              <a:t>rebelled against him and kicked him off the ship onto a </a:t>
            </a:r>
            <a:r>
              <a:rPr b="1" lang="en" sz="1400" u="sng">
                <a:solidFill>
                  <a:srgbClr val="000000"/>
                </a:solidFill>
              </a:rPr>
              <a:t>small </a:t>
            </a:r>
            <a:r>
              <a:rPr lang="en" sz="1400">
                <a:solidFill>
                  <a:srgbClr val="000000"/>
                </a:solidFill>
              </a:rPr>
              <a:t>boat.</a:t>
            </a:r>
            <a:endParaRPr sz="1400">
              <a:solidFill>
                <a:srgbClr val="000000"/>
              </a:solidFill>
            </a:endParaRPr>
          </a:p>
          <a:p>
            <a:pPr indent="-3175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</a:pPr>
            <a:r>
              <a:rPr lang="en" sz="1400">
                <a:solidFill>
                  <a:srgbClr val="000000"/>
                </a:solidFill>
              </a:rPr>
              <a:t>After the rebellion from the crew, </a:t>
            </a:r>
            <a:r>
              <a:rPr b="1" lang="en" sz="1400">
                <a:solidFill>
                  <a:srgbClr val="000000"/>
                </a:solidFill>
              </a:rPr>
              <a:t>Henry Hudson </a:t>
            </a:r>
            <a:r>
              <a:rPr lang="en" sz="1400">
                <a:solidFill>
                  <a:srgbClr val="000000"/>
                </a:solidFill>
              </a:rPr>
              <a:t>was </a:t>
            </a:r>
            <a:r>
              <a:rPr b="1" lang="en" sz="1400" u="sng">
                <a:solidFill>
                  <a:srgbClr val="000000"/>
                </a:solidFill>
              </a:rPr>
              <a:t>never</a:t>
            </a:r>
            <a:r>
              <a:rPr lang="en" sz="1400">
                <a:solidFill>
                  <a:srgbClr val="000000"/>
                </a:solidFill>
              </a:rPr>
              <a:t> seen again. </a:t>
            </a:r>
            <a:endParaRPr sz="1400">
              <a:solidFill>
                <a:srgbClr val="000000"/>
              </a:solidFill>
            </a:endParaRPr>
          </a:p>
        </p:txBody>
      </p:sp>
      <p:pic>
        <p:nvPicPr>
          <p:cNvPr id="470" name="Google Shape;470;p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80824" y="521902"/>
            <a:ext cx="1263175" cy="163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71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Henry Hudson route</a:t>
            </a:r>
            <a:endParaRPr/>
          </a:p>
        </p:txBody>
      </p:sp>
      <p:sp>
        <p:nvSpPr>
          <p:cNvPr id="476" name="Google Shape;476;p71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477" name="Google Shape;477;p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9600" y="1853850"/>
            <a:ext cx="7439325" cy="328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8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18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22" name="Google Shape;12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6225" y="1051324"/>
            <a:ext cx="8435149" cy="369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72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3" name="Google Shape;483;p72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descr="Watch a short biography video of English explorer Henry Hudson.&#10;Learn more about Henry Hudson: http://bit.ly/15rTkxA&#10;Watch more of Henry Hudson's videos: http://bit.ly/1dbKcOt&#10;Learn more about Famous Explorers: http://bit.ly/13xl6Lk&#10;Learn more about Fantastic Facial Hair: http://bit.ly/12zfKZC&#10;English explorer Henry Hudson made two unsuccessful sailing voyages in search of an ice-free passage to Asia. In 1609, he embarked on a third voyage funded by the Dutch East India Company that took him to the New World and the river that would be given his name." id="484" name="Google Shape;484;p72" title="Henry Hudson - Mini Biography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0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73"/>
          <p:cNvSpPr txBox="1"/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/>
              <a:t>What happened after these lands were discovered? </a:t>
            </a:r>
            <a:endParaRPr u="sng"/>
          </a:p>
        </p:txBody>
      </p:sp>
      <p:pic>
        <p:nvPicPr>
          <p:cNvPr descr="what happened" id="490" name="Google Shape;490;p7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98625" y="2879950"/>
            <a:ext cx="2263550" cy="2263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74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Conquering Begins</a:t>
            </a:r>
            <a:endParaRPr/>
          </a:p>
        </p:txBody>
      </p:sp>
      <p:sp>
        <p:nvSpPr>
          <p:cNvPr id="496" name="Google Shape;496;p74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Char char="●"/>
            </a:pPr>
            <a:r>
              <a:rPr lang="en" sz="2000">
                <a:solidFill>
                  <a:srgbClr val="000000"/>
                </a:solidFill>
              </a:rPr>
              <a:t>After these new lands were being discovered that were </a:t>
            </a:r>
            <a:r>
              <a:rPr b="1" lang="en" sz="2000">
                <a:solidFill>
                  <a:srgbClr val="000000"/>
                </a:solidFill>
              </a:rPr>
              <a:t>full </a:t>
            </a:r>
            <a:r>
              <a:rPr lang="en" sz="2000">
                <a:solidFill>
                  <a:srgbClr val="000000"/>
                </a:solidFill>
              </a:rPr>
              <a:t>of </a:t>
            </a:r>
            <a:r>
              <a:rPr b="1" lang="en" sz="2000" u="sng">
                <a:solidFill>
                  <a:srgbClr val="000000"/>
                </a:solidFill>
              </a:rPr>
              <a:t>natural resources</a:t>
            </a:r>
            <a:r>
              <a:rPr lang="en" sz="2000">
                <a:solidFill>
                  <a:srgbClr val="000000"/>
                </a:solidFill>
              </a:rPr>
              <a:t>, more </a:t>
            </a:r>
            <a:r>
              <a:rPr b="1" lang="en" sz="2000">
                <a:solidFill>
                  <a:srgbClr val="000000"/>
                </a:solidFill>
              </a:rPr>
              <a:t>Europeans </a:t>
            </a:r>
            <a:r>
              <a:rPr lang="en" sz="2000">
                <a:solidFill>
                  <a:srgbClr val="000000"/>
                </a:solidFill>
              </a:rPr>
              <a:t>to control get these new </a:t>
            </a:r>
            <a:r>
              <a:rPr b="1" lang="en" sz="2000" u="sng">
                <a:solidFill>
                  <a:srgbClr val="000000"/>
                </a:solidFill>
              </a:rPr>
              <a:t>lands.</a:t>
            </a:r>
            <a:endParaRPr b="1" sz="2000" u="sng">
              <a:solidFill>
                <a:srgbClr val="000000"/>
              </a:solidFill>
            </a:endParaRPr>
          </a:p>
        </p:txBody>
      </p:sp>
      <p:pic>
        <p:nvPicPr>
          <p:cNvPr descr="Image result for europeans taking over america" id="497" name="Google Shape;497;p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32450" y="3234025"/>
            <a:ext cx="2705100" cy="1685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75"/>
          <p:cNvSpPr txBox="1"/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/>
              <a:t>Who started conquering the Americas? </a:t>
            </a:r>
            <a:endParaRPr u="sng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76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American </a:t>
            </a:r>
            <a:r>
              <a:rPr lang="en"/>
              <a:t>Conqueror</a:t>
            </a:r>
            <a:r>
              <a:rPr lang="en"/>
              <a:t>: Ponce de Leon</a:t>
            </a:r>
            <a:endParaRPr/>
          </a:p>
        </p:txBody>
      </p:sp>
      <p:sp>
        <p:nvSpPr>
          <p:cNvPr id="508" name="Google Shape;508;p76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b="1" lang="en" sz="1800">
                <a:solidFill>
                  <a:srgbClr val="000000"/>
                </a:solidFill>
              </a:rPr>
              <a:t>Ponce de Leon </a:t>
            </a:r>
            <a:r>
              <a:rPr lang="en" sz="1800">
                <a:solidFill>
                  <a:srgbClr val="000000"/>
                </a:solidFill>
              </a:rPr>
              <a:t>was a </a:t>
            </a:r>
            <a:r>
              <a:rPr b="1" lang="en" sz="1800" u="sng">
                <a:solidFill>
                  <a:srgbClr val="000000"/>
                </a:solidFill>
              </a:rPr>
              <a:t>Spanish </a:t>
            </a:r>
            <a:r>
              <a:rPr b="1" lang="en" sz="1800">
                <a:solidFill>
                  <a:srgbClr val="000000"/>
                </a:solidFill>
              </a:rPr>
              <a:t>Conquistador. </a:t>
            </a:r>
            <a:endParaRPr b="1" sz="1800">
              <a:solidFill>
                <a:srgbClr val="000000"/>
              </a:solidFill>
            </a:endParaRPr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b="1" lang="en" sz="1800">
                <a:solidFill>
                  <a:srgbClr val="000000"/>
                </a:solidFill>
              </a:rPr>
              <a:t>Ponce de Leon </a:t>
            </a:r>
            <a:r>
              <a:rPr lang="en" sz="1800">
                <a:solidFill>
                  <a:srgbClr val="000000"/>
                </a:solidFill>
              </a:rPr>
              <a:t>landed in </a:t>
            </a:r>
            <a:r>
              <a:rPr b="1" lang="en" sz="1800" u="sng">
                <a:solidFill>
                  <a:srgbClr val="000000"/>
                </a:solidFill>
              </a:rPr>
              <a:t>Florida </a:t>
            </a:r>
            <a:r>
              <a:rPr lang="en" sz="1800">
                <a:solidFill>
                  <a:srgbClr val="000000"/>
                </a:solidFill>
              </a:rPr>
              <a:t>in </a:t>
            </a:r>
            <a:r>
              <a:rPr b="1" lang="en" sz="1800">
                <a:solidFill>
                  <a:srgbClr val="000000"/>
                </a:solidFill>
              </a:rPr>
              <a:t>1513. </a:t>
            </a:r>
            <a:endParaRPr b="1" sz="1800">
              <a:solidFill>
                <a:srgbClr val="000000"/>
              </a:solidFill>
            </a:endParaRPr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b="1" lang="en" sz="1800">
                <a:solidFill>
                  <a:srgbClr val="000000"/>
                </a:solidFill>
              </a:rPr>
              <a:t>Ponce de Leon </a:t>
            </a:r>
            <a:r>
              <a:rPr lang="en" sz="1800">
                <a:solidFill>
                  <a:srgbClr val="000000"/>
                </a:solidFill>
              </a:rPr>
              <a:t>was searching for </a:t>
            </a:r>
            <a:r>
              <a:rPr b="1" lang="en" sz="1800">
                <a:solidFill>
                  <a:srgbClr val="000000"/>
                </a:solidFill>
              </a:rPr>
              <a:t>gold </a:t>
            </a:r>
            <a:r>
              <a:rPr lang="en" sz="1800">
                <a:solidFill>
                  <a:srgbClr val="000000"/>
                </a:solidFill>
              </a:rPr>
              <a:t>and the </a:t>
            </a:r>
            <a:r>
              <a:rPr b="1" lang="en" sz="1800" u="sng">
                <a:solidFill>
                  <a:srgbClr val="000000"/>
                </a:solidFill>
              </a:rPr>
              <a:t>Fountain </a:t>
            </a:r>
            <a:r>
              <a:rPr b="1" lang="en" sz="1800">
                <a:solidFill>
                  <a:srgbClr val="000000"/>
                </a:solidFill>
              </a:rPr>
              <a:t>of Youth. </a:t>
            </a:r>
            <a:endParaRPr b="1" sz="1800">
              <a:solidFill>
                <a:srgbClr val="000000"/>
              </a:solidFill>
            </a:endParaRPr>
          </a:p>
        </p:txBody>
      </p:sp>
      <p:pic>
        <p:nvPicPr>
          <p:cNvPr id="509" name="Google Shape;509;p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78986" y="538225"/>
            <a:ext cx="1565015" cy="20335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13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77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Ponce de Leon’s route</a:t>
            </a:r>
            <a:endParaRPr/>
          </a:p>
        </p:txBody>
      </p:sp>
      <p:sp>
        <p:nvSpPr>
          <p:cNvPr id="515" name="Google Shape;515;p77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descr="Image result for ponce de leon route" id="516" name="Google Shape;516;p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51500" y="1986750"/>
            <a:ext cx="6644600" cy="315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78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American Conqueror: Hernando Cortes</a:t>
            </a:r>
            <a:endParaRPr/>
          </a:p>
        </p:txBody>
      </p:sp>
      <p:sp>
        <p:nvSpPr>
          <p:cNvPr id="522" name="Google Shape;522;p78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Char char="●"/>
            </a:pPr>
            <a:r>
              <a:rPr b="1" lang="en" sz="2000">
                <a:solidFill>
                  <a:srgbClr val="000000"/>
                </a:solidFill>
              </a:rPr>
              <a:t>Hernando Cortes </a:t>
            </a:r>
            <a:r>
              <a:rPr lang="en" sz="2000">
                <a:solidFill>
                  <a:srgbClr val="000000"/>
                </a:solidFill>
              </a:rPr>
              <a:t>was a </a:t>
            </a:r>
            <a:r>
              <a:rPr b="1" lang="en" sz="2000" u="sng">
                <a:solidFill>
                  <a:srgbClr val="000000"/>
                </a:solidFill>
              </a:rPr>
              <a:t>Spanish </a:t>
            </a:r>
            <a:r>
              <a:rPr b="1" lang="en" sz="2000">
                <a:solidFill>
                  <a:srgbClr val="000000"/>
                </a:solidFill>
              </a:rPr>
              <a:t>Conquistador. </a:t>
            </a:r>
            <a:endParaRPr b="1" sz="2000">
              <a:solidFill>
                <a:srgbClr val="000000"/>
              </a:solidFill>
            </a:endParaRPr>
          </a:p>
          <a:p>
            <a:pPr indent="-3556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Char char="●"/>
            </a:pPr>
            <a:r>
              <a:rPr b="1" lang="en" sz="2000">
                <a:solidFill>
                  <a:srgbClr val="000000"/>
                </a:solidFill>
              </a:rPr>
              <a:t>Hernando Cortes </a:t>
            </a:r>
            <a:r>
              <a:rPr lang="en" sz="2000">
                <a:solidFill>
                  <a:srgbClr val="000000"/>
                </a:solidFill>
              </a:rPr>
              <a:t>landed in </a:t>
            </a:r>
            <a:r>
              <a:rPr b="1" lang="en" sz="2000" u="sng">
                <a:solidFill>
                  <a:srgbClr val="000000"/>
                </a:solidFill>
              </a:rPr>
              <a:t>Mexico</a:t>
            </a:r>
            <a:r>
              <a:rPr lang="en" sz="2000">
                <a:solidFill>
                  <a:srgbClr val="000000"/>
                </a:solidFill>
              </a:rPr>
              <a:t> in </a:t>
            </a:r>
            <a:r>
              <a:rPr b="1" lang="en" sz="2000">
                <a:solidFill>
                  <a:srgbClr val="000000"/>
                </a:solidFill>
              </a:rPr>
              <a:t>1519.</a:t>
            </a:r>
            <a:endParaRPr b="1" sz="2000">
              <a:solidFill>
                <a:srgbClr val="000000"/>
              </a:solidFill>
            </a:endParaRPr>
          </a:p>
          <a:p>
            <a:pPr indent="-3556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b="1" lang="en" sz="2000">
                <a:solidFill>
                  <a:srgbClr val="000000"/>
                </a:solidFill>
              </a:rPr>
              <a:t>Hernando Cortes </a:t>
            </a:r>
            <a:r>
              <a:rPr lang="en" sz="2000">
                <a:solidFill>
                  <a:srgbClr val="000000"/>
                </a:solidFill>
              </a:rPr>
              <a:t>conquered the </a:t>
            </a:r>
            <a:r>
              <a:rPr b="1" lang="en" sz="2000" u="sng">
                <a:solidFill>
                  <a:srgbClr val="000000"/>
                </a:solidFill>
              </a:rPr>
              <a:t>Aztecs</a:t>
            </a:r>
            <a:r>
              <a:rPr lang="en" sz="2000">
                <a:solidFill>
                  <a:srgbClr val="000000"/>
                </a:solidFill>
              </a:rPr>
              <a:t> and took their </a:t>
            </a:r>
            <a:r>
              <a:rPr b="1" lang="en" sz="2000">
                <a:solidFill>
                  <a:srgbClr val="000000"/>
                </a:solidFill>
              </a:rPr>
              <a:t>land.</a:t>
            </a:r>
            <a:r>
              <a:rPr b="1" lang="en" sz="2000"/>
              <a:t> </a:t>
            </a:r>
            <a:endParaRPr b="1" sz="2000"/>
          </a:p>
        </p:txBody>
      </p:sp>
      <p:pic>
        <p:nvPicPr>
          <p:cNvPr id="523" name="Google Shape;523;p7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80050" y="505100"/>
            <a:ext cx="1963951" cy="2475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79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9" name="Google Shape;529;p79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solidFill>
                  <a:srgbClr val="000000"/>
                </a:solidFill>
              </a:rPr>
              <a:t>Hernando Cortes route</a:t>
            </a:r>
            <a:endParaRPr sz="1600">
              <a:solidFill>
                <a:srgbClr val="000000"/>
              </a:solidFill>
            </a:endParaRPr>
          </a:p>
        </p:txBody>
      </p:sp>
      <p:pic>
        <p:nvPicPr>
          <p:cNvPr id="530" name="Google Shape;530;p7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15925" y="474800"/>
            <a:ext cx="6128075" cy="4432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4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80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Hernando </a:t>
            </a:r>
            <a:r>
              <a:rPr lang="en"/>
              <a:t>Cortés</a:t>
            </a:r>
            <a:r>
              <a:rPr lang="en"/>
              <a:t> and the Aztecs</a:t>
            </a:r>
            <a:endParaRPr/>
          </a:p>
        </p:txBody>
      </p:sp>
      <p:sp>
        <p:nvSpPr>
          <p:cNvPr id="536" name="Google Shape;536;p80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descr="Image result for hernando cortes and aztecs" id="537" name="Google Shape;537;p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09725" y="2884875"/>
            <a:ext cx="3934275" cy="2203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hernando cortes and aztecs" id="538" name="Google Shape;538;p8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1875" y="2002950"/>
            <a:ext cx="4150125" cy="2337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hernando cortes and aztecs" id="539" name="Google Shape;539;p8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12800" y="551551"/>
            <a:ext cx="2238100" cy="220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43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81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Hernando </a:t>
            </a:r>
            <a:r>
              <a:rPr lang="en"/>
              <a:t>Cortés</a:t>
            </a:r>
            <a:r>
              <a:rPr lang="en"/>
              <a:t> and the Aztecs</a:t>
            </a:r>
            <a:endParaRPr/>
          </a:p>
        </p:txBody>
      </p:sp>
      <p:sp>
        <p:nvSpPr>
          <p:cNvPr id="545" name="Google Shape;545;p81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https://www.youtube.com/watch?v=1P_euomdHOU</a:t>
            </a:r>
            <a:endParaRPr sz="1800"/>
          </a:p>
        </p:txBody>
      </p:sp>
      <p:pic>
        <p:nvPicPr>
          <p:cNvPr id="546" name="Google Shape;546;p8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80802" y="2194474"/>
            <a:ext cx="2108549" cy="26610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6716" y="47713"/>
            <a:ext cx="7590572" cy="5048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0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/>
              <a:t>What caused Europeans to want to travel to other countries? </a:t>
            </a:r>
            <a:endParaRPr sz="1900"/>
          </a:p>
        </p:txBody>
      </p:sp>
      <p:sp>
        <p:nvSpPr>
          <p:cNvPr id="133" name="Google Shape;133;p20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●"/>
            </a:pPr>
            <a:r>
              <a:rPr lang="en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desire for </a:t>
            </a:r>
            <a:r>
              <a:rPr lang="en" sz="1800" u="sng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trade</a:t>
            </a:r>
            <a:endParaRPr sz="1800" u="sng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●"/>
            </a:pPr>
            <a:r>
              <a:rPr lang="en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</a:t>
            </a:r>
            <a:r>
              <a:rPr lang="en" sz="1800" u="sng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Renaissance</a:t>
            </a:r>
            <a:r>
              <a:rPr lang="en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a </a:t>
            </a:r>
            <a:r>
              <a:rPr lang="en" sz="1800" u="sng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rebirth</a:t>
            </a:r>
            <a:r>
              <a:rPr lang="en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of Europe, caused new ways of </a:t>
            </a:r>
            <a:r>
              <a:rPr lang="en" sz="1800" u="sng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thinking</a:t>
            </a:r>
            <a:r>
              <a:rPr lang="en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18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●"/>
            </a:pPr>
            <a:r>
              <a:rPr lang="en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Powerful kings &amp; </a:t>
            </a:r>
            <a:r>
              <a:rPr lang="en" sz="1800" u="sng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queens</a:t>
            </a:r>
            <a:r>
              <a:rPr lang="en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also known as </a:t>
            </a:r>
            <a:r>
              <a:rPr lang="en" sz="1800" u="sng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monarchs</a:t>
            </a:r>
            <a:endParaRPr sz="1800" u="sng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○"/>
            </a:pPr>
            <a:r>
              <a:rPr lang="en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These rulers </a:t>
            </a:r>
            <a:r>
              <a:rPr lang="en" sz="1800" u="sng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pushed</a:t>
            </a:r>
            <a:r>
              <a:rPr lang="en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for Europeans to </a:t>
            </a:r>
            <a:r>
              <a:rPr lang="en" sz="1800" u="sng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explore and colonize</a:t>
            </a:r>
            <a:r>
              <a:rPr lang="en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new lands</a:t>
            </a:r>
            <a:endParaRPr sz="18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But why? </a:t>
            </a:r>
            <a:endParaRPr sz="18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1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They wanted the 3 G’s</a:t>
            </a:r>
            <a:endParaRPr/>
          </a:p>
        </p:txBody>
      </p:sp>
      <p:sp>
        <p:nvSpPr>
          <p:cNvPr id="139" name="Google Shape;139;p21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eriod"/>
            </a:pPr>
            <a:r>
              <a:rPr lang="en" sz="1800" u="sng">
                <a:solidFill>
                  <a:srgbClr val="000000"/>
                </a:solidFill>
              </a:rPr>
              <a:t>Gold</a:t>
            </a:r>
            <a:r>
              <a:rPr lang="en" sz="1800">
                <a:solidFill>
                  <a:srgbClr val="000000"/>
                </a:solidFill>
              </a:rPr>
              <a:t>-Europeans wanted to </a:t>
            </a:r>
            <a:r>
              <a:rPr lang="en" sz="1800" u="sng">
                <a:solidFill>
                  <a:srgbClr val="000000"/>
                </a:solidFill>
              </a:rPr>
              <a:t>gain </a:t>
            </a:r>
            <a:r>
              <a:rPr lang="en" sz="1800">
                <a:solidFill>
                  <a:srgbClr val="000000"/>
                </a:solidFill>
              </a:rPr>
              <a:t>access to the spice,</a:t>
            </a:r>
            <a:r>
              <a:rPr lang="en" sz="1800">
                <a:solidFill>
                  <a:srgbClr val="000000"/>
                </a:solidFill>
              </a:rPr>
              <a:t> silk, and sugar </a:t>
            </a:r>
            <a:r>
              <a:rPr lang="en" sz="1800" u="sng">
                <a:solidFill>
                  <a:srgbClr val="000000"/>
                </a:solidFill>
              </a:rPr>
              <a:t>trade</a:t>
            </a:r>
            <a:r>
              <a:rPr lang="en" sz="1800">
                <a:solidFill>
                  <a:srgbClr val="000000"/>
                </a:solidFill>
              </a:rPr>
              <a:t>. They wanted to find new sources of </a:t>
            </a:r>
            <a:r>
              <a:rPr lang="en" sz="1800" u="sng">
                <a:solidFill>
                  <a:srgbClr val="000000"/>
                </a:solidFill>
              </a:rPr>
              <a:t>gold and silver</a:t>
            </a:r>
            <a:r>
              <a:rPr lang="en" sz="1800">
                <a:solidFill>
                  <a:srgbClr val="000000"/>
                </a:solidFill>
              </a:rPr>
              <a:t> so they could be </a:t>
            </a:r>
            <a:r>
              <a:rPr lang="en" sz="1800" u="sng">
                <a:solidFill>
                  <a:srgbClr val="000000"/>
                </a:solidFill>
              </a:rPr>
              <a:t>wealthy.</a:t>
            </a:r>
            <a:r>
              <a:rPr lang="en" sz="1800">
                <a:solidFill>
                  <a:srgbClr val="000000"/>
                </a:solidFill>
              </a:rPr>
              <a:t> </a:t>
            </a:r>
            <a:endParaRPr sz="1800">
              <a:solidFill>
                <a:srgbClr val="00000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eriod"/>
            </a:pPr>
            <a:r>
              <a:rPr lang="en" sz="1800" u="sng">
                <a:solidFill>
                  <a:srgbClr val="000000"/>
                </a:solidFill>
              </a:rPr>
              <a:t>God</a:t>
            </a:r>
            <a:r>
              <a:rPr lang="en" sz="1800">
                <a:solidFill>
                  <a:srgbClr val="000000"/>
                </a:solidFill>
              </a:rPr>
              <a:t>-they wanted to </a:t>
            </a:r>
            <a:r>
              <a:rPr lang="en" sz="1800" u="sng">
                <a:solidFill>
                  <a:srgbClr val="000000"/>
                </a:solidFill>
              </a:rPr>
              <a:t>convert</a:t>
            </a:r>
            <a:r>
              <a:rPr lang="en" sz="1800">
                <a:solidFill>
                  <a:srgbClr val="000000"/>
                </a:solidFill>
              </a:rPr>
              <a:t> people to </a:t>
            </a:r>
            <a:r>
              <a:rPr lang="en" sz="1800" u="sng">
                <a:solidFill>
                  <a:srgbClr val="000000"/>
                </a:solidFill>
              </a:rPr>
              <a:t>Christianity</a:t>
            </a:r>
            <a:r>
              <a:rPr lang="en" sz="1800">
                <a:solidFill>
                  <a:srgbClr val="000000"/>
                </a:solidFill>
              </a:rPr>
              <a:t> and </a:t>
            </a:r>
            <a:r>
              <a:rPr lang="en" sz="1800" u="sng">
                <a:solidFill>
                  <a:srgbClr val="000000"/>
                </a:solidFill>
              </a:rPr>
              <a:t>spread</a:t>
            </a:r>
            <a:r>
              <a:rPr lang="en" sz="1800">
                <a:solidFill>
                  <a:srgbClr val="000000"/>
                </a:solidFill>
              </a:rPr>
              <a:t> their religion. </a:t>
            </a:r>
            <a:endParaRPr sz="1800">
              <a:solidFill>
                <a:srgbClr val="00000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eriod"/>
            </a:pPr>
            <a:r>
              <a:rPr lang="en" sz="1800" u="sng">
                <a:solidFill>
                  <a:srgbClr val="000000"/>
                </a:solidFill>
              </a:rPr>
              <a:t>Glory</a:t>
            </a:r>
            <a:r>
              <a:rPr lang="en" sz="1800">
                <a:solidFill>
                  <a:srgbClr val="000000"/>
                </a:solidFill>
              </a:rPr>
              <a:t>-desire to </a:t>
            </a:r>
            <a:r>
              <a:rPr lang="en" sz="1800" u="sng">
                <a:solidFill>
                  <a:srgbClr val="000000"/>
                </a:solidFill>
              </a:rPr>
              <a:t>learn</a:t>
            </a:r>
            <a:r>
              <a:rPr lang="en" sz="1800">
                <a:solidFill>
                  <a:srgbClr val="000000"/>
                </a:solidFill>
              </a:rPr>
              <a:t> about the world and gain </a:t>
            </a:r>
            <a:r>
              <a:rPr lang="en" sz="1800" u="sng">
                <a:solidFill>
                  <a:srgbClr val="000000"/>
                </a:solidFill>
              </a:rPr>
              <a:t>adventure, fortune and fame.</a:t>
            </a:r>
            <a:endParaRPr sz="1800" u="sng">
              <a:solidFill>
                <a:srgbClr val="000000"/>
              </a:solidFill>
            </a:endParaRPr>
          </a:p>
        </p:txBody>
      </p:sp>
      <p:pic>
        <p:nvPicPr>
          <p:cNvPr id="140" name="Google Shape;140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05050" y="522250"/>
            <a:ext cx="1474800" cy="1270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14844" y="522250"/>
            <a:ext cx="1634383" cy="1270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21"/>
          <p:cNvPicPr preferRelativeResize="0"/>
          <p:nvPr/>
        </p:nvPicPr>
        <p:blipFill rotWithShape="1">
          <a:blip r:embed="rId5">
            <a:alphaModFix/>
          </a:blip>
          <a:srcRect b="0" l="1516" r="0" t="0"/>
          <a:stretch/>
        </p:blipFill>
        <p:spPr>
          <a:xfrm>
            <a:off x="7784225" y="522250"/>
            <a:ext cx="1169599" cy="1583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