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Nunito"/>
      <p:regular r:id="rId13"/>
      <p:bold r:id="rId14"/>
      <p:italic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Nunito-regular.fntdata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Nunito-italic.fntdata"/><Relationship Id="rId14" Type="http://schemas.openxmlformats.org/officeDocument/2006/relationships/font" Target="fonts/Nunito-bold.fntdata"/><Relationship Id="rId16" Type="http://schemas.openxmlformats.org/officeDocument/2006/relationships/font" Target="fonts/Nunit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7d6c40ef76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7d6c40ef76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7d6c40ef76_0_1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7d6c40ef76_0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7d6c40ef76_0_1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7d6c40ef76_0_1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7d6c40ef76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7d6c40ef76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7d6c40ef76_0_1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7d6c40ef76_0_1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7d6c40ef76_0_1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7d6c40ef76_0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solidFill>
          <a:schemeClr val="accent6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" name="Google Shape;34;p2"/>
          <p:cNvSpPr txBox="1"/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35" name="Google Shape;35;p2"/>
          <p:cNvSpPr txBox="1"/>
          <p:nvPr>
            <p:ph idx="1" type="subTitle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2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bg>
      <p:bgPr>
        <a:solidFill>
          <a:schemeClr val="accent3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9" name="Google Shape;119;p11"/>
          <p:cNvSpPr txBox="1"/>
          <p:nvPr>
            <p:ph hasCustomPrompt="1" type="title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/>
          <p:nvPr>
            <p:ph idx="1" type="body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ctr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ctr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ctr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ctr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ctr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1" name="Google Shape;121;p11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accent3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7" name="Google Shape;47;p3"/>
          <p:cNvSpPr txBox="1"/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8" name="Google Shape;48;p3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bg>
      <p:bgPr>
        <a:solidFill>
          <a:schemeClr val="dk2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4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4" name="Google Shape;54;p4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5" name="Google Shape;55;p4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bg>
      <p:bgPr>
        <a:solidFill>
          <a:schemeClr val="dk2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5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1" name="Google Shape;61;p5"/>
          <p:cNvSpPr txBox="1"/>
          <p:nvPr>
            <p:ph idx="1" type="body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2" name="Google Shape;62;p5"/>
          <p:cNvSpPr txBox="1"/>
          <p:nvPr>
            <p:ph idx="2" type="body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3" name="Google Shape;63;p5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bg>
      <p:bgPr>
        <a:solidFill>
          <a:schemeClr val="dk2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6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9" name="Google Shape;69;p6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bg>
      <p:bgPr>
        <a:solidFill>
          <a:schemeClr val="accent3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7"/>
          <p:cNvSpPr txBox="1"/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75" name="Google Shape;75;p7"/>
          <p:cNvSpPr txBox="1"/>
          <p:nvPr>
            <p:ph idx="1" type="body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76" name="Google Shape;76;p7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accent1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3" name="Google Shape;93;p8"/>
          <p:cNvSpPr txBox="1"/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94" name="Google Shape;94;p8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bg>
      <p:bgPr>
        <a:solidFill>
          <a:schemeClr val="dk2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9"/>
          <p:cNvSpPr txBox="1"/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00" name="Google Shape;100;p9"/>
          <p:cNvSpPr txBox="1"/>
          <p:nvPr>
            <p:ph idx="1" type="subTitle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1" name="Google Shape;101;p9"/>
          <p:cNvSpPr txBox="1"/>
          <p:nvPr>
            <p:ph idx="2" type="body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02" name="Google Shape;102;p9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bg>
      <p:bgPr>
        <a:solidFill>
          <a:schemeClr val="accent1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0"/>
          <p:cNvSpPr txBox="1"/>
          <p:nvPr>
            <p:ph idx="1" type="body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08" name="Google Shape;108;p10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hift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9845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9845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845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845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845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845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www.youtube.com/watch?v=PWg0tae_QT0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www.youtube.com/watch?v=vsQrKZcYtqg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/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Ottoman Empire</a:t>
            </a:r>
            <a:endParaRPr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2300"/>
              </a:spcAft>
              <a:buNone/>
            </a:pPr>
            <a:r>
              <a:rPr lang="en" sz="1100">
                <a:solidFill>
                  <a:srgbClr val="181818"/>
                </a:solidFill>
                <a:latin typeface="Arial"/>
                <a:ea typeface="Arial"/>
                <a:cs typeface="Arial"/>
                <a:sym typeface="Arial"/>
              </a:rPr>
              <a:t>SS 07.06.03.02</a:t>
            </a:r>
            <a:endParaRPr/>
          </a:p>
        </p:txBody>
      </p:sp>
      <p:pic>
        <p:nvPicPr>
          <p:cNvPr id="129" name="Google Shape;129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0425" y="365433"/>
            <a:ext cx="2194874" cy="15677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4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Rise of the Ottomans:</a:t>
            </a:r>
            <a:endParaRPr/>
          </a:p>
        </p:txBody>
      </p:sp>
      <p:sp>
        <p:nvSpPr>
          <p:cNvPr id="135" name="Google Shape;135;p14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The Ottoman Empire was created by Turkish tribes in Anatolia (Asia Minor)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Existed from 1300 AD to 1922 AD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36" name="Google Shape;13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26763" y="2571754"/>
            <a:ext cx="3718412" cy="2162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5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Ten Minute History - The Rise of the Ottoman Empire (Short Documentary)</a:t>
            </a:r>
            <a:endParaRPr sz="1800"/>
          </a:p>
        </p:txBody>
      </p:sp>
      <p:sp>
        <p:nvSpPr>
          <p:cNvPr id="142" name="Google Shape;142;p15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Watch the video and answer the questions in your packet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6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Constantinople...Istanbul… Hmmm?</a:t>
            </a:r>
            <a:endParaRPr/>
          </a:p>
        </p:txBody>
      </p:sp>
      <p:sp>
        <p:nvSpPr>
          <p:cNvPr id="148" name="Google Shape;148;p16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In 1453 the Ottomans captured the Byzantine city, Constantinople, and renamed it Istanbul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The city was highly fortified and difficult to capture 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The capturing of the city was important to the Ottomans </a:t>
            </a:r>
            <a:r>
              <a:rPr lang="en" sz="1400"/>
              <a:t>because they were able to prove their military power and skills 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400"/>
          </a:p>
        </p:txBody>
      </p:sp>
      <p:pic>
        <p:nvPicPr>
          <p:cNvPr id="149" name="Google Shape;14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28450" y="3006513"/>
            <a:ext cx="2628900" cy="17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288" y="3163688"/>
            <a:ext cx="3190875" cy="142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7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🎶 </a:t>
            </a:r>
            <a:r>
              <a:rPr lang="en"/>
              <a:t>Istanbul was Constantinople</a:t>
            </a:r>
            <a:r>
              <a:rPr lang="en" sz="4800"/>
              <a:t> </a:t>
            </a:r>
            <a:r>
              <a:rPr lang="en" sz="4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🎶</a:t>
            </a:r>
            <a:endParaRPr sz="4800"/>
          </a:p>
        </p:txBody>
      </p:sp>
      <p:sp>
        <p:nvSpPr>
          <p:cNvPr id="156" name="Google Shape;156;p17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1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THEY MIGHT BE GIANTS "Istanbul (Not Constantinople)"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8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Suleiman the Magnificent </a:t>
            </a:r>
            <a:endParaRPr/>
          </a:p>
        </p:txBody>
      </p:sp>
      <p:sp>
        <p:nvSpPr>
          <p:cNvPr id="162" name="Google Shape;162;p18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Ottoman Empire gained more power under Suleiman the Magnificent than any other previous leader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Helped Turkish </a:t>
            </a:r>
            <a:r>
              <a:rPr lang="en" sz="1400"/>
              <a:t>culture</a:t>
            </a:r>
            <a:r>
              <a:rPr lang="en" sz="1400"/>
              <a:t> flourish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Following his death, the Ottoman Empire began to decline</a:t>
            </a:r>
            <a:endParaRPr sz="1400"/>
          </a:p>
        </p:txBody>
      </p:sp>
      <p:pic>
        <p:nvPicPr>
          <p:cNvPr id="163" name="Google Shape;16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28350" y="2379150"/>
            <a:ext cx="1981200" cy="2305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9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Decline and Collapse</a:t>
            </a:r>
            <a:endParaRPr/>
          </a:p>
        </p:txBody>
      </p:sp>
      <p:sp>
        <p:nvSpPr>
          <p:cNvPr id="169" name="Google Shape;169;p19"/>
          <p:cNvSpPr txBox="1"/>
          <p:nvPr>
            <p:ph idx="1" type="body"/>
          </p:nvPr>
        </p:nvSpPr>
        <p:spPr>
          <a:xfrm>
            <a:off x="819150" y="1643000"/>
            <a:ext cx="3991200" cy="279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The Ottomans began losing territory from the 1500’s - 1700’s</a:t>
            </a:r>
            <a:endParaRPr sz="1400"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During the 1800’s the Ottoman Empire grew weaker due to rebellions within the empire</a:t>
            </a:r>
            <a:endParaRPr sz="1400"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Following World War I, the Ottoman Empire officially came to an end with the Treaty of Sevres</a:t>
            </a:r>
            <a:endParaRPr sz="1400"/>
          </a:p>
        </p:txBody>
      </p:sp>
      <p:pic>
        <p:nvPicPr>
          <p:cNvPr id="170" name="Google Shape;17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29425" y="1450425"/>
            <a:ext cx="4028849" cy="23651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