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24" Type="http://schemas.openxmlformats.org/officeDocument/2006/relationships/slide" Target="slides/slide19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7ce807ca81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7ce807ca81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7ce807ca81_0_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7ce807ca81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7ce807ca81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7ce807ca81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7ce807ca81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7ce807ca81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7ce807ca81_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7ce807ca81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7ce807ca81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7ce807ca81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7ce807ca81_1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7ce807ca81_1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7ce807ca81_1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7ce807ca81_1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7ce807ca81_1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7ce807ca81_1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7ce807ca81_1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7ce807ca81_1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7ce807ca8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7ce807ca8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7ce807ca8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7ce807ca8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7ce807ca81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7ce807ca8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7ce807ca81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7ce807ca81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7ce807ca81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7ce807ca8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7ce807ca81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7ce807ca81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7ce807ca81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7ce807ca81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7ce807ca81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7ce807ca81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rgbClr val="C27BA0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2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Different Periods of Art 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11.05.01.02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Elevation of the Cross </a:t>
            </a:r>
            <a:endParaRPr i="1"/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elevation of the cross" id="118" name="Google Shape;118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4325" y="1234150"/>
            <a:ext cx="4158350" cy="267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Crucifixion of St. Peter</a:t>
            </a:r>
            <a:endParaRPr i="1"/>
          </a:p>
        </p:txBody>
      </p:sp>
      <p:sp>
        <p:nvSpPr>
          <p:cNvPr id="124" name="Google Shape;124;p2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Crucifixion of St. Peter" id="125" name="Google Shape;125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2275" y="949825"/>
            <a:ext cx="3061350" cy="3942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Romantic Era (1800-1850) </a:t>
            </a:r>
            <a:endParaRPr/>
          </a:p>
        </p:txBody>
      </p:sp>
      <p:sp>
        <p:nvSpPr>
          <p:cNvPr id="131" name="Google Shape;131;p2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Celebration of nature, focus on the inner self and an expression of emotion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Emphasis on personal freedom and independence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descr="Image result for Romantic Era art" id="132" name="Google Shape;13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0725" y="1971675"/>
            <a:ext cx="5162550" cy="31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Liberty Leading the People</a:t>
            </a:r>
            <a:endParaRPr i="1"/>
          </a:p>
        </p:txBody>
      </p:sp>
      <p:sp>
        <p:nvSpPr>
          <p:cNvPr id="138" name="Google Shape;138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Liberty Leading the People" id="139" name="Google Shape;1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1938" y="1000113"/>
            <a:ext cx="5160122" cy="414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Wanderer above the Sea of Fog</a:t>
            </a:r>
            <a:endParaRPr i="1"/>
          </a:p>
        </p:txBody>
      </p:sp>
      <p:sp>
        <p:nvSpPr>
          <p:cNvPr id="145" name="Google Shape;145;p2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Wanderer above the Sea of Fog" id="146" name="Google Shape;14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6688" y="1152475"/>
            <a:ext cx="5130636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Saturn Devouring His Son</a:t>
            </a:r>
            <a:endParaRPr i="1"/>
          </a:p>
        </p:txBody>
      </p:sp>
      <p:sp>
        <p:nvSpPr>
          <p:cNvPr id="152" name="Google Shape;152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Saturn Devouring His Son" id="153" name="Google Shape;15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21300" y="193175"/>
            <a:ext cx="2481300" cy="443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Modern Era (1860s-1970s)</a:t>
            </a:r>
            <a:endParaRPr/>
          </a:p>
        </p:txBody>
      </p:sp>
      <p:sp>
        <p:nvSpPr>
          <p:cNvPr id="159" name="Google Shape;159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Rejection of history and conservative values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Experimentation with form (shapes, colors)</a:t>
            </a:r>
            <a:endParaRPr>
              <a:solidFill>
                <a:srgbClr val="000000"/>
              </a:solidFill>
            </a:endParaRPr>
          </a:p>
        </p:txBody>
      </p:sp>
      <p:pic>
        <p:nvPicPr>
          <p:cNvPr descr="Image result for modern art period" id="160" name="Google Shape;16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71625" y="2303750"/>
            <a:ext cx="4400750" cy="204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Famous Modern Era Paintings</a:t>
            </a:r>
            <a:endParaRPr/>
          </a:p>
        </p:txBody>
      </p:sp>
      <p:sp>
        <p:nvSpPr>
          <p:cNvPr id="166" name="Google Shape;166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i="1" lang="en">
                <a:solidFill>
                  <a:srgbClr val="000000"/>
                </a:solidFill>
              </a:rPr>
              <a:t>Nighthawks</a:t>
            </a:r>
            <a:endParaRPr i="1">
              <a:solidFill>
                <a:srgbClr val="000000"/>
              </a:solidFill>
            </a:endParaRPr>
          </a:p>
        </p:txBody>
      </p:sp>
      <p:pic>
        <p:nvPicPr>
          <p:cNvPr descr="Image result for Nighthawks (painting)" id="167" name="Google Shape;16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0200" y="1069125"/>
            <a:ext cx="4893800" cy="40743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American Gothic</a:t>
            </a:r>
            <a:endParaRPr i="1"/>
          </a:p>
        </p:txBody>
      </p:sp>
      <p:sp>
        <p:nvSpPr>
          <p:cNvPr id="173" name="Google Shape;173;p3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Related image" id="174" name="Google Shape;174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2347" y="313450"/>
            <a:ext cx="2950103" cy="451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/>
              <a:t>The Old </a:t>
            </a:r>
            <a:r>
              <a:rPr i="1" lang="en"/>
              <a:t>Guitarist</a:t>
            </a:r>
            <a:r>
              <a:rPr i="1" lang="en"/>
              <a:t> </a:t>
            </a:r>
            <a:endParaRPr i="1"/>
          </a:p>
        </p:txBody>
      </p:sp>
      <p:sp>
        <p:nvSpPr>
          <p:cNvPr id="180" name="Google Shape;180;p3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The Old Guitarist" id="181" name="Google Shape;181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3650" y="416200"/>
            <a:ext cx="2867800" cy="4311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Renaissance (14th cen.-17th) 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A time of “rebirth” in Europe after the Middle Ages.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renaissance art"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32450" y="1789700"/>
            <a:ext cx="2029225" cy="30365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renaissance art" id="63" name="Google Shape;63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1700" y="2459525"/>
            <a:ext cx="4764850" cy="1583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Famous Artists of the </a:t>
            </a:r>
            <a:r>
              <a:rPr lang="en"/>
              <a:t>Renaissance</a:t>
            </a:r>
            <a:r>
              <a:rPr lang="en"/>
              <a:t> </a:t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Michelangelo</a:t>
            </a:r>
            <a:r>
              <a:rPr lang="en">
                <a:solidFill>
                  <a:srgbClr val="000000"/>
                </a:solidFill>
              </a:rPr>
              <a:t>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Raphael</a:t>
            </a:r>
            <a:r>
              <a:rPr lang="en">
                <a:solidFill>
                  <a:srgbClr val="000000"/>
                </a:solidFill>
              </a:rPr>
              <a:t>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Leonardo 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Donatello </a:t>
            </a:r>
            <a:endParaRPr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Michelangelo</a:t>
            </a:r>
            <a:r>
              <a:rPr lang="en"/>
              <a:t> 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i="1" lang="en">
                <a:solidFill>
                  <a:srgbClr val="000000"/>
                </a:solidFill>
              </a:rPr>
              <a:t>The Creation of Adam</a:t>
            </a:r>
            <a:endParaRPr i="1">
              <a:solidFill>
                <a:srgbClr val="000000"/>
              </a:solidFill>
            </a:endParaRPr>
          </a:p>
        </p:txBody>
      </p:sp>
      <p:pic>
        <p:nvPicPr>
          <p:cNvPr descr="Image result for Michelangelo"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14488" y="1697425"/>
            <a:ext cx="4315025" cy="28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Raphael 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i="1" lang="en">
                <a:solidFill>
                  <a:srgbClr val="000000"/>
                </a:solidFill>
              </a:rPr>
              <a:t>The School of Athens</a:t>
            </a:r>
            <a:endParaRPr i="1">
              <a:solidFill>
                <a:srgbClr val="000000"/>
              </a:solidFill>
            </a:endParaRPr>
          </a:p>
        </p:txBody>
      </p:sp>
      <p:pic>
        <p:nvPicPr>
          <p:cNvPr descr="Image result for raphael famous paintings"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701975"/>
            <a:ext cx="8520600" cy="2796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Leonardo 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i="1" lang="en">
                <a:solidFill>
                  <a:srgbClr val="000000"/>
                </a:solidFill>
              </a:rPr>
              <a:t>Mona Lisa</a:t>
            </a:r>
            <a:endParaRPr i="1">
              <a:solidFill>
                <a:srgbClr val="000000"/>
              </a:solidFill>
            </a:endParaRPr>
          </a:p>
        </p:txBody>
      </p:sp>
      <p:pic>
        <p:nvPicPr>
          <p:cNvPr descr="Image result for leonardo famous paintings" id="90" name="Google Shape;9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97225" y="0"/>
            <a:ext cx="345292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Donatello</a:t>
            </a:r>
            <a:endParaRPr/>
          </a:p>
        </p:txBody>
      </p:sp>
      <p:sp>
        <p:nvSpPr>
          <p:cNvPr id="96" name="Google Shape;96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i="1" lang="en">
                <a:solidFill>
                  <a:srgbClr val="000000"/>
                </a:solidFill>
              </a:rPr>
              <a:t>The Statue of David</a:t>
            </a:r>
            <a:endParaRPr i="1">
              <a:solidFill>
                <a:srgbClr val="000000"/>
              </a:solidFill>
            </a:endParaRPr>
          </a:p>
        </p:txBody>
      </p:sp>
      <p:pic>
        <p:nvPicPr>
          <p:cNvPr descr="Image result for donatello famous paintings"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75875" y="0"/>
            <a:ext cx="46681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Baroque Era (1600)</a:t>
            </a:r>
            <a:endParaRPr/>
          </a:p>
        </p:txBody>
      </p:sp>
      <p:sp>
        <p:nvSpPr>
          <p:cNvPr id="103" name="Google Shape;103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Fall of </a:t>
            </a:r>
            <a:r>
              <a:rPr lang="en">
                <a:solidFill>
                  <a:srgbClr val="000000"/>
                </a:solidFill>
              </a:rPr>
              <a:t>Renaissance</a:t>
            </a:r>
            <a:r>
              <a:rPr lang="en">
                <a:solidFill>
                  <a:srgbClr val="000000"/>
                </a:solidFill>
              </a:rPr>
              <a:t> art style</a:t>
            </a:r>
            <a:endParaRPr>
              <a:solidFill>
                <a:srgbClr val="000000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Char char="●"/>
            </a:pPr>
            <a:r>
              <a:rPr lang="en">
                <a:solidFill>
                  <a:srgbClr val="000000"/>
                </a:solidFill>
              </a:rPr>
              <a:t>Encouraged by the Protestant Church, showed movement, tensions, emotion, wealth</a:t>
            </a:r>
            <a:endParaRPr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pic>
        <p:nvPicPr>
          <p:cNvPr descr="Image result for baroque era art" id="104" name="Google Shape;10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28613" y="1998725"/>
            <a:ext cx="2886775" cy="288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Famous Works of Art in Baroque Era</a:t>
            </a:r>
            <a:endParaRPr/>
          </a:p>
        </p:txBody>
      </p:sp>
      <p:sp>
        <p:nvSpPr>
          <p:cNvPr id="110" name="Google Shape;110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>
                <a:solidFill>
                  <a:srgbClr val="000000"/>
                </a:solidFill>
              </a:rPr>
              <a:t>The Ecstasy of </a:t>
            </a:r>
            <a:endParaRPr i="1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i="1" lang="en">
                <a:solidFill>
                  <a:srgbClr val="000000"/>
                </a:solidFill>
              </a:rPr>
              <a:t>Saint Teresa</a:t>
            </a:r>
            <a:endParaRPr i="1">
              <a:solidFill>
                <a:srgbClr val="000000"/>
              </a:solidFill>
            </a:endParaRPr>
          </a:p>
        </p:txBody>
      </p:sp>
      <p:pic>
        <p:nvPicPr>
          <p:cNvPr descr="Image result for Ecstasy of Saint Teresa" id="111" name="Google Shape;111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26900" y="1152475"/>
            <a:ext cx="6105400" cy="3416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